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71" r:id="rId5"/>
    <p:sldId id="272" r:id="rId6"/>
    <p:sldId id="273" r:id="rId7"/>
    <p:sldId id="270" r:id="rId8"/>
    <p:sldId id="260" r:id="rId9"/>
    <p:sldId id="266" r:id="rId10"/>
    <p:sldId id="277" r:id="rId11"/>
    <p:sldId id="269" r:id="rId12"/>
    <p:sldId id="274" r:id="rId13"/>
    <p:sldId id="267" r:id="rId14"/>
    <p:sldId id="264" r:id="rId15"/>
    <p:sldId id="275" r:id="rId16"/>
    <p:sldId id="278" r:id="rId17"/>
    <p:sldId id="265" r:id="rId18"/>
    <p:sldId id="268" r:id="rId19"/>
    <p:sldId id="276" r:id="rId20"/>
    <p:sldId id="261" r:id="rId21"/>
    <p:sldId id="279" r:id="rId22"/>
    <p:sldId id="262" r:id="rId23"/>
    <p:sldId id="263" r:id="rId24"/>
    <p:sldId id="280" r:id="rId25"/>
    <p:sldId id="282" r:id="rId26"/>
    <p:sldId id="283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1822-6989-495D-86C1-4DF62C1D5763}" type="datetimeFigureOut">
              <a:rPr lang="en-US" smtClean="0"/>
              <a:t>9/4/2011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400C-2C4D-406E-8698-C6ED6A5474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400C-2C4D-406E-8698-C6ED6A54740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228A-6197-485E-A34E-6CA5B15D9A23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F8E4-744B-4515-94B6-7D48A6608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works_of_art/collection_database/european_paintings/the_golden_age_joachim_wtewael/objectview.aspx?collID=11&amp;OID=11000240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etro_da_Cortona#cite_note-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ucas_Cranach_the_Elde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etro_da_Cortona#cite_note-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ietro_da_Cortona#cite_note-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e_Sandy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uvm.edu/~classics/ambrose/clas42art5.html" TargetMode="External"/><Relationship Id="rId7" Type="http://schemas.openxmlformats.org/officeDocument/2006/relationships/hyperlink" Target="http://www.summitcds.org/ashcraft/metamorphoses.htm" TargetMode="External"/><Relationship Id="rId2" Type="http://schemas.openxmlformats.org/officeDocument/2006/relationships/hyperlink" Target="http://www.uvm.edu/~hag/ovid/baur1703/baur1703b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text.virginia.edu/latin/ovid/ovidillust.html" TargetMode="External"/><Relationship Id="rId5" Type="http://schemas.openxmlformats.org/officeDocument/2006/relationships/hyperlink" Target="http://etext.virginia.edu/latin/ovid/" TargetMode="External"/><Relationship Id="rId4" Type="http://schemas.openxmlformats.org/officeDocument/2006/relationships/hyperlink" Target="http://larryavisbrown.homestead.com/files/xeno.ovid1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ucas_Cranach_the_El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Ovid’s </a:t>
            </a:r>
            <a:r>
              <a:rPr lang="en-US" i="1" dirty="0" smtClean="0"/>
              <a:t>Metamorphoses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4/49/Ovidius_Metamorphosis_-_George_Sandy's_1632_edition.jpg/220px-Ovidius_Metamorphosis_-_George_Sandy's_1632_e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3350"/>
            <a:ext cx="2095500" cy="2914650"/>
          </a:xfrm>
          <a:prstGeom prst="rect">
            <a:avLst/>
          </a:prstGeom>
          <a:noFill/>
        </p:spPr>
      </p:pic>
      <p:pic>
        <p:nvPicPr>
          <p:cNvPr id="1028" name="Picture 4" descr="http://shunammite.com/idea/wp-content/uploads/2008/05/ovid_me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82673" cy="2514600"/>
          </a:xfrm>
          <a:prstGeom prst="rect">
            <a:avLst/>
          </a:prstGeom>
          <a:noFill/>
        </p:spPr>
      </p:pic>
      <p:pic>
        <p:nvPicPr>
          <p:cNvPr id="1030" name="Picture 6" descr="http://jaysanalysis.files.wordpress.com/2011/04/o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2904" y="0"/>
            <a:ext cx="1651096" cy="2514600"/>
          </a:xfrm>
          <a:prstGeom prst="rect">
            <a:avLst/>
          </a:prstGeom>
          <a:noFill/>
        </p:spPr>
      </p:pic>
      <p:pic>
        <p:nvPicPr>
          <p:cNvPr id="1032" name="Picture 8" descr="http://i2.squidoocdn.com/resize/squidoo_images/-1/lens2393859_1234298783Publius_Ovidius_Naso_Ovid_Metamorpho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876674"/>
            <a:ext cx="2381250" cy="2981326"/>
          </a:xfrm>
          <a:prstGeom prst="rect">
            <a:avLst/>
          </a:prstGeom>
          <a:noFill/>
        </p:spPr>
      </p:pic>
      <p:pic>
        <p:nvPicPr>
          <p:cNvPr id="1034" name="Picture 10" descr="http://pauldrybooks.com/mm5/images/ovid15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038600"/>
            <a:ext cx="142875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museumsinflorence.com/uffizi/16/image/jacopo-zuc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884341" cy="502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6211669"/>
            <a:ext cx="4088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Jacopo Zucchi</a:t>
            </a:r>
            <a:r>
              <a:rPr lang="it-IT" dirty="0"/>
              <a:t> (c. 1541- c. </a:t>
            </a:r>
            <a:r>
              <a:rPr lang="it-IT" dirty="0" smtClean="0"/>
              <a:t>1590, </a:t>
            </a:r>
            <a:r>
              <a:rPr lang="it-IT" dirty="0" err="1" smtClean="0"/>
              <a:t>Florence</a:t>
            </a:r>
            <a:r>
              <a:rPr lang="it-IT" dirty="0" smtClean="0"/>
              <a:t>)</a:t>
            </a:r>
          </a:p>
          <a:p>
            <a:r>
              <a:rPr lang="it-IT" dirty="0" smtClean="0"/>
              <a:t>Uffizi </a:t>
            </a:r>
            <a:r>
              <a:rPr lang="en-US" dirty="0" smtClean="0"/>
              <a:t>Gallery, Florence</a:t>
            </a:r>
            <a:endParaRPr lang="it-IT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golden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433653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6576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Golden Age </a:t>
            </a:r>
            <a:r>
              <a:rPr lang="en-US" b="1" dirty="0" smtClean="0"/>
              <a:t>(1605) by Joachim </a:t>
            </a:r>
            <a:r>
              <a:rPr lang="en-US" b="1" dirty="0" err="1" smtClean="0"/>
              <a:t>Wtewael</a:t>
            </a:r>
            <a:r>
              <a:rPr lang="en-US" b="1" dirty="0" smtClean="0"/>
              <a:t> (</a:t>
            </a:r>
            <a:r>
              <a:rPr lang="en-US" dirty="0" smtClean="0"/>
              <a:t>(</a:t>
            </a:r>
            <a:r>
              <a:rPr lang="en-US" dirty="0"/>
              <a:t>Dutch, Utrecht 1566–1638 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Metropolitan Museum of Art, New York</a:t>
            </a:r>
          </a:p>
          <a:p>
            <a:r>
              <a:rPr lang="en-US" dirty="0" smtClean="0">
                <a:hlinkClick r:id="rId3"/>
              </a:rPr>
              <a:t>http://www.metmuseum.org/works_of_art/collection_database/european_paintings/the_golden_age_joachim_wtewael/objectview.aspx?collID=11&amp;OID=110002408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ile:Golden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52524"/>
            <a:ext cx="4648200" cy="57054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7338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Pietro Berrettini da Cortona</a:t>
            </a:r>
            <a:r>
              <a:rPr lang="it-IT" dirty="0"/>
              <a:t>,</a:t>
            </a:r>
            <a:r>
              <a:rPr lang="it-IT" baseline="30000" dirty="0">
                <a:hlinkClick r:id="rId3"/>
              </a:rPr>
              <a:t>[1]</a:t>
            </a:r>
            <a:r>
              <a:rPr lang="it-IT" dirty="0"/>
              <a:t> (</a:t>
            </a:r>
            <a:r>
              <a:rPr lang="it-IT" dirty="0" err="1"/>
              <a:t>1</a:t>
            </a:r>
            <a:r>
              <a:rPr lang="it-IT" dirty="0"/>
              <a:t> </a:t>
            </a:r>
            <a:r>
              <a:rPr lang="it-IT" dirty="0" err="1"/>
              <a:t>November</a:t>
            </a:r>
            <a:r>
              <a:rPr lang="it-IT" dirty="0"/>
              <a:t> 1596 – 16 May 1669) </a:t>
            </a:r>
            <a:endParaRPr lang="it-IT" dirty="0" smtClean="0"/>
          </a:p>
          <a:p>
            <a:r>
              <a:rPr lang="it-IT" dirty="0" err="1" smtClean="0"/>
              <a:t>Pitti</a:t>
            </a:r>
            <a:r>
              <a:rPr lang="it-IT" dirty="0" smtClean="0"/>
              <a:t> Palace, </a:t>
            </a:r>
            <a:r>
              <a:rPr lang="it-IT" dirty="0" err="1" smtClean="0"/>
              <a:t>Florence</a:t>
            </a:r>
            <a:endParaRPr lang="en-US" dirty="0"/>
          </a:p>
        </p:txBody>
      </p:sp>
      <p:pic>
        <p:nvPicPr>
          <p:cNvPr id="22532" name="Picture 4" descr="http://www.ghumakkar.com/wp-content/uploads/2008/09/sca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261257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upload.wikimedia.org/wikipedia/commons/thumb/7/74/Lucas_Cranach_the_Elder_-_The_Close_of_the_Silver_Age_%28%3F%29_-_Google_Art_Project.jpg/250px-Lucas_Cranach_the_Elder_-_The_Close_of_the_Silver_Age_%28%3F%29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3210674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 tooltip="Lucas Cranach the Elder"/>
              </a:rPr>
              <a:t>Lucas Cranach the Elder</a:t>
            </a:r>
            <a:r>
              <a:rPr lang="en-US" dirty="0" smtClean="0"/>
              <a:t>, </a:t>
            </a:r>
            <a:r>
              <a:rPr lang="en-US" i="1" dirty="0" smtClean="0"/>
              <a:t>The </a:t>
            </a:r>
            <a:r>
              <a:rPr lang="en-US" i="1" dirty="0" smtClean="0"/>
              <a:t>Silver Age </a:t>
            </a:r>
            <a:r>
              <a:rPr lang="en-US" dirty="0" smtClean="0"/>
              <a:t>(1530)</a:t>
            </a:r>
          </a:p>
          <a:p>
            <a:r>
              <a:rPr lang="en-US" i="1" dirty="0" err="1" smtClean="0"/>
              <a:t>München</a:t>
            </a:r>
            <a:r>
              <a:rPr lang="en-US" i="1" dirty="0" smtClean="0"/>
              <a:t> </a:t>
            </a:r>
            <a:r>
              <a:rPr lang="en-US" i="1" dirty="0" err="1" smtClean="0"/>
              <a:t>Bayrische</a:t>
            </a:r>
            <a:r>
              <a:rPr lang="en-US" i="1" dirty="0" smtClean="0"/>
              <a:t> </a:t>
            </a:r>
            <a:r>
              <a:rPr lang="en-US" i="1" dirty="0" err="1" smtClean="0"/>
              <a:t>Staatsgemäldesammlung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tyromanteia.files.wordpress.com/2011/08/600px-virgil_solis_-_silver_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715000" cy="4295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Vergilius</a:t>
            </a:r>
            <a:r>
              <a:rPr lang="en-US" b="1" dirty="0" smtClean="0"/>
              <a:t> Solis (1514-1562):</a:t>
            </a:r>
            <a:r>
              <a:rPr lang="en-US" dirty="0" smtClean="0"/>
              <a:t> Johann </a:t>
            </a:r>
            <a:r>
              <a:rPr lang="en-US" dirty="0" err="1" smtClean="0"/>
              <a:t>Postius</a:t>
            </a:r>
            <a:r>
              <a:rPr lang="en-US" dirty="0" smtClean="0"/>
              <a:t> von </a:t>
            </a:r>
            <a:r>
              <a:rPr lang="en-US" dirty="0" err="1" smtClean="0"/>
              <a:t>Gemersheim</a:t>
            </a:r>
            <a:r>
              <a:rPr lang="en-US" dirty="0" smtClean="0"/>
              <a:t>, Frankfurt, 1563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britishmuseum.org/collectionimages/AN00143/AN00143380_00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354724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7338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Pietro Berrettini da Cortona</a:t>
            </a:r>
            <a:r>
              <a:rPr lang="it-IT" dirty="0"/>
              <a:t>,</a:t>
            </a:r>
            <a:r>
              <a:rPr lang="it-IT" baseline="30000" dirty="0">
                <a:hlinkClick r:id="rId3"/>
              </a:rPr>
              <a:t>[1]</a:t>
            </a:r>
            <a:r>
              <a:rPr lang="it-IT" dirty="0"/>
              <a:t> (</a:t>
            </a:r>
            <a:r>
              <a:rPr lang="it-IT" dirty="0" err="1"/>
              <a:t>1</a:t>
            </a:r>
            <a:r>
              <a:rPr lang="it-IT" dirty="0"/>
              <a:t> </a:t>
            </a:r>
            <a:r>
              <a:rPr lang="it-IT" dirty="0" err="1"/>
              <a:t>November</a:t>
            </a:r>
            <a:r>
              <a:rPr lang="it-IT" dirty="0"/>
              <a:t> 1596 – 16 May 1669) </a:t>
            </a:r>
            <a:endParaRPr lang="it-IT" dirty="0" smtClean="0"/>
          </a:p>
          <a:p>
            <a:r>
              <a:rPr lang="it-IT" dirty="0" err="1" smtClean="0"/>
              <a:t>Pitti</a:t>
            </a:r>
            <a:r>
              <a:rPr lang="it-IT" dirty="0" smtClean="0"/>
              <a:t> Palace, </a:t>
            </a:r>
            <a:r>
              <a:rPr lang="it-IT" dirty="0" err="1" smtClean="0"/>
              <a:t>Florence</a:t>
            </a:r>
            <a:endParaRPr lang="en-US" dirty="0"/>
          </a:p>
        </p:txBody>
      </p:sp>
      <p:pic>
        <p:nvPicPr>
          <p:cNvPr id="6" name="Picture 4" descr="http://www.ghumakkar.com/wp-content/uploads/2008/09/sca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52600"/>
            <a:ext cx="261257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www.museumsinflorence.com/uffizi/16/image/jacopo-zuc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4007005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6211669"/>
            <a:ext cx="4088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Jacopo Zucchi</a:t>
            </a:r>
            <a:r>
              <a:rPr lang="it-IT" dirty="0"/>
              <a:t> (c. 1541- c. </a:t>
            </a:r>
            <a:r>
              <a:rPr lang="it-IT" dirty="0" smtClean="0"/>
              <a:t>1590, </a:t>
            </a:r>
            <a:r>
              <a:rPr lang="it-IT" dirty="0" err="1" smtClean="0"/>
              <a:t>Florence</a:t>
            </a:r>
            <a:r>
              <a:rPr lang="it-IT" dirty="0" smtClean="0"/>
              <a:t>)</a:t>
            </a:r>
          </a:p>
          <a:p>
            <a:r>
              <a:rPr lang="it-IT" dirty="0" smtClean="0"/>
              <a:t>Uffizi </a:t>
            </a:r>
            <a:r>
              <a:rPr lang="en-US" dirty="0" smtClean="0"/>
              <a:t>Gallery, Florence</a:t>
            </a:r>
            <a:endParaRPr lang="it-IT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tyromanteia.files.wordpress.com/2011/08/goltzius_ovid_bronze_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715000" cy="3943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5562600"/>
            <a:ext cx="376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Age of Bronze by </a:t>
            </a:r>
            <a:r>
              <a:rPr lang="en-US" dirty="0" err="1"/>
              <a:t>Hendrik</a:t>
            </a:r>
            <a:r>
              <a:rPr lang="en-US" dirty="0"/>
              <a:t> </a:t>
            </a:r>
            <a:r>
              <a:rPr lang="en-US" dirty="0" err="1"/>
              <a:t>Goltzius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File:Virgil Solis - Iron 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734050" cy="4295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Vergilius</a:t>
            </a:r>
            <a:r>
              <a:rPr lang="en-US" b="1" dirty="0" smtClean="0"/>
              <a:t> Solis (1514-1562):</a:t>
            </a:r>
            <a:r>
              <a:rPr lang="en-US" dirty="0" smtClean="0"/>
              <a:t> Johann </a:t>
            </a:r>
            <a:r>
              <a:rPr lang="en-US" dirty="0" err="1" smtClean="0"/>
              <a:t>Postius</a:t>
            </a:r>
            <a:r>
              <a:rPr lang="en-US" dirty="0" smtClean="0"/>
              <a:t> von </a:t>
            </a:r>
            <a:r>
              <a:rPr lang="en-US" dirty="0" err="1" smtClean="0"/>
              <a:t>Gemersheim</a:t>
            </a:r>
            <a:r>
              <a:rPr lang="en-US" dirty="0" smtClean="0"/>
              <a:t>, Frankfurt, 1563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ecx.images-amazon.com/images/I/41zwriMEum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572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3340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Pietro Berrettini da Cortona</a:t>
            </a:r>
            <a:r>
              <a:rPr lang="it-IT" dirty="0"/>
              <a:t>,</a:t>
            </a:r>
            <a:r>
              <a:rPr lang="it-IT" baseline="30000" dirty="0">
                <a:hlinkClick r:id="rId3"/>
              </a:rPr>
              <a:t>[1]</a:t>
            </a:r>
            <a:r>
              <a:rPr lang="it-IT" dirty="0"/>
              <a:t> (</a:t>
            </a:r>
            <a:r>
              <a:rPr lang="it-IT" dirty="0" err="1"/>
              <a:t>1</a:t>
            </a:r>
            <a:r>
              <a:rPr lang="it-IT" dirty="0"/>
              <a:t> </a:t>
            </a:r>
            <a:r>
              <a:rPr lang="it-IT" dirty="0" err="1"/>
              <a:t>November</a:t>
            </a:r>
            <a:r>
              <a:rPr lang="it-IT" dirty="0"/>
              <a:t> 1596 – 16 May 1669) </a:t>
            </a:r>
            <a:endParaRPr lang="it-IT" dirty="0" smtClean="0"/>
          </a:p>
          <a:p>
            <a:r>
              <a:rPr lang="it-IT" dirty="0" err="1" smtClean="0"/>
              <a:t>Pitti</a:t>
            </a:r>
            <a:r>
              <a:rPr lang="it-IT" dirty="0" smtClean="0"/>
              <a:t> Palace, </a:t>
            </a:r>
            <a:r>
              <a:rPr lang="it-IT" dirty="0" err="1" smtClean="0"/>
              <a:t>Florence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4/49/Ovidius_Metamorphosis_-_George_Sandy's_1632_edition.jpg/220px-Ovidius_Metamorphosis_-_George_Sandy's_1632_e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3944471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Cover of </a:t>
            </a:r>
            <a:r>
              <a:rPr lang="en-US" dirty="0">
                <a:hlinkClick r:id="rId3" tooltip="George Sandys"/>
              </a:rPr>
              <a:t>George </a:t>
            </a:r>
            <a:r>
              <a:rPr lang="en-US" dirty="0" err="1">
                <a:hlinkClick r:id="rId3" tooltip="George Sandys"/>
              </a:rPr>
              <a:t>Sandys</a:t>
            </a:r>
            <a:r>
              <a:rPr lang="en-US" dirty="0" err="1"/>
              <a:t>'s</a:t>
            </a:r>
            <a:r>
              <a:rPr lang="en-US" dirty="0"/>
              <a:t> 1632 edition of </a:t>
            </a:r>
            <a:r>
              <a:rPr lang="en-US" i="1" dirty="0"/>
              <a:t>Ovid's Metamorphosis </a:t>
            </a:r>
            <a:r>
              <a:rPr lang="en-US" i="1" dirty="0" err="1"/>
              <a:t>Englished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Lycaon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uvm.edu/~classics/slides/c0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29425" cy="4581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211669"/>
            <a:ext cx="7638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Vergilius</a:t>
            </a:r>
            <a:r>
              <a:rPr lang="en-US" b="1" dirty="0" smtClean="0"/>
              <a:t> </a:t>
            </a:r>
            <a:r>
              <a:rPr lang="en-US" b="1" dirty="0"/>
              <a:t>Solis (1514-1562):</a:t>
            </a:r>
            <a:r>
              <a:rPr lang="en-US" dirty="0"/>
              <a:t> Johann </a:t>
            </a:r>
            <a:r>
              <a:rPr lang="en-US" dirty="0" err="1"/>
              <a:t>Postius</a:t>
            </a:r>
            <a:r>
              <a:rPr lang="en-US" dirty="0"/>
              <a:t> von </a:t>
            </a:r>
            <a:r>
              <a:rPr lang="en-US" dirty="0" err="1"/>
              <a:t>Gemersheim</a:t>
            </a:r>
            <a:r>
              <a:rPr lang="en-US" dirty="0"/>
              <a:t>, Frankfurt, </a:t>
            </a:r>
            <a:r>
              <a:rPr lang="en-US" dirty="0" smtClean="0"/>
              <a:t>1563</a:t>
            </a:r>
          </a:p>
          <a:p>
            <a:r>
              <a:rPr lang="en-US" dirty="0" smtClean="0"/>
              <a:t>In University of Vermont Library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Lycaon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Lycaon turned into wolf-Goltzius-1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465453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621166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Lycaon</a:t>
            </a:r>
            <a:r>
              <a:rPr lang="en-US" dirty="0" smtClean="0"/>
              <a:t>. Engraving by </a:t>
            </a:r>
            <a:r>
              <a:rPr lang="en-US" dirty="0" err="1" smtClean="0"/>
              <a:t>Hendrik</a:t>
            </a:r>
            <a:r>
              <a:rPr lang="en-US" dirty="0" smtClean="0"/>
              <a:t> </a:t>
            </a:r>
            <a:r>
              <a:rPr lang="en-US" dirty="0" err="1" smtClean="0"/>
              <a:t>Goltzius</a:t>
            </a:r>
            <a:r>
              <a:rPr lang="en-US" dirty="0" smtClean="0"/>
              <a:t> (1558-1617) for Ovid's </a:t>
            </a:r>
            <a:r>
              <a:rPr lang="en-US" i="1" dirty="0" smtClean="0"/>
              <a:t>Metamorphoses</a:t>
            </a:r>
            <a:r>
              <a:rPr lang="en-US" dirty="0" smtClean="0"/>
              <a:t> Book I, 209 ff.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uvm.edu/~classics/slides/c0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962775" cy="4619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867400"/>
            <a:ext cx="5561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Anonymous:</a:t>
            </a:r>
            <a:r>
              <a:rPr lang="en-US" dirty="0"/>
              <a:t> Raphael </a:t>
            </a:r>
            <a:r>
              <a:rPr lang="en-US" dirty="0" err="1"/>
              <a:t>Regius</a:t>
            </a:r>
            <a:r>
              <a:rPr lang="en-US" dirty="0"/>
              <a:t> (died 1520), Venice ca. </a:t>
            </a:r>
            <a:r>
              <a:rPr lang="en-US" dirty="0" smtClean="0"/>
              <a:t>1513</a:t>
            </a:r>
          </a:p>
          <a:p>
            <a:r>
              <a:rPr lang="en-US" dirty="0" smtClean="0"/>
              <a:t>In University of Vermont Library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Deucalion and </a:t>
            </a:r>
            <a:r>
              <a:rPr lang="en-US" dirty="0" err="1" smtClean="0"/>
              <a:t>Pyrrha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uvm.edu/~classics/slides/c03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334125" cy="4505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6096000"/>
            <a:ext cx="7404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Vergilius</a:t>
            </a:r>
            <a:r>
              <a:rPr lang="en-US" b="1" dirty="0" smtClean="0"/>
              <a:t> </a:t>
            </a:r>
            <a:r>
              <a:rPr lang="en-US" b="1" dirty="0"/>
              <a:t>Solis (1514-1562):</a:t>
            </a:r>
            <a:r>
              <a:rPr lang="en-US" dirty="0"/>
              <a:t> Johann </a:t>
            </a:r>
            <a:r>
              <a:rPr lang="en-US" dirty="0" err="1"/>
              <a:t>Postius</a:t>
            </a:r>
            <a:r>
              <a:rPr lang="en-US" dirty="0"/>
              <a:t> von </a:t>
            </a:r>
            <a:r>
              <a:rPr lang="en-US" dirty="0" err="1"/>
              <a:t>Gemersheim</a:t>
            </a:r>
            <a:r>
              <a:rPr lang="en-US" dirty="0"/>
              <a:t>, Frankfurt, </a:t>
            </a:r>
            <a:r>
              <a:rPr lang="en-US" dirty="0" smtClean="0"/>
              <a:t>1563</a:t>
            </a:r>
          </a:p>
          <a:p>
            <a:r>
              <a:rPr lang="en-US" dirty="0" smtClean="0"/>
              <a:t>In University of Vermont Library</a:t>
            </a:r>
            <a:endParaRPr lang="en-US" dirty="0"/>
          </a:p>
        </p:txBody>
      </p:sp>
      <p:pic>
        <p:nvPicPr>
          <p:cNvPr id="4098" name="Picture 2" descr="http://www.glogster.com/media/4/29/8/54/29085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050" y="3048000"/>
            <a:ext cx="379095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Deucalion and </a:t>
            </a:r>
            <a:r>
              <a:rPr lang="en-US" dirty="0" err="1" smtClean="0"/>
              <a:t>Pyrrha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cdn.paleothea.com/Pictures/PyrrhaDeucalionFon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238750" cy="3933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816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Ceramic Basin. Fontana </a:t>
            </a:r>
            <a:r>
              <a:rPr lang="en-US" dirty="0" smtClean="0"/>
              <a:t>Workshop 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possibly </a:t>
            </a:r>
            <a:r>
              <a:rPr lang="en-US" dirty="0" err="1" smtClean="0"/>
              <a:t>Orazio</a:t>
            </a:r>
            <a:r>
              <a:rPr lang="en-US" dirty="0" smtClean="0"/>
              <a:t> Fontana [Italian, 1510 - 1571]</a:t>
            </a:r>
            <a:br>
              <a:rPr lang="en-US" dirty="0" smtClean="0"/>
            </a:br>
            <a:r>
              <a:rPr lang="en-US" dirty="0" smtClean="0"/>
              <a:t>or possibly </a:t>
            </a:r>
            <a:r>
              <a:rPr lang="en-US" dirty="0" err="1" smtClean="0"/>
              <a:t>Flaminio</a:t>
            </a:r>
            <a:r>
              <a:rPr lang="en-US" dirty="0" smtClean="0"/>
              <a:t> Fontana [Italian, active 1571 - 1591</a:t>
            </a:r>
            <a:r>
              <a:rPr lang="en-US" dirty="0" smtClean="0"/>
              <a:t>] </a:t>
            </a:r>
            <a:r>
              <a:rPr lang="en-US" dirty="0" err="1" smtClean="0"/>
              <a:t>Urbino</a:t>
            </a:r>
            <a:r>
              <a:rPr lang="en-US" dirty="0" smtClean="0"/>
              <a:t>, Italy</a:t>
            </a:r>
          </a:p>
          <a:p>
            <a:r>
              <a:rPr lang="en-US" dirty="0" smtClean="0"/>
              <a:t>Now in Getty Museum, Malibu, California</a:t>
            </a:r>
            <a:endParaRPr lang="en-US" dirty="0"/>
          </a:p>
        </p:txBody>
      </p:sp>
      <p:pic>
        <p:nvPicPr>
          <p:cNvPr id="39940" name="Picture 4" descr="http://www.getty.edu/art/collections/images/enlarge/0013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03252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http://a1reproductions.com/deucalion-and-pyrrha-praying-before-the-statue-of-the-goddess-themis-by-jacopo-tintoretto-robu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884" y="0"/>
            <a:ext cx="6262116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Deucalion and </a:t>
            </a:r>
            <a:r>
              <a:rPr lang="en-US" dirty="0" err="1" smtClean="0"/>
              <a:t>Pyrrha</a:t>
            </a:r>
            <a:endParaRPr lang="en-US" dirty="0" smtClean="0"/>
          </a:p>
          <a:p>
            <a:r>
              <a:rPr lang="en-US" dirty="0" smtClean="0"/>
              <a:t>Author </a:t>
            </a:r>
            <a:r>
              <a:rPr lang="en-US" dirty="0" smtClean="0"/>
              <a:t>:TINTORETTO</a:t>
            </a:r>
            <a:br>
              <a:rPr lang="en-US" dirty="0" smtClean="0"/>
            </a:br>
            <a:r>
              <a:rPr lang="en-US" dirty="0" smtClean="0"/>
              <a:t>Date :c. 1542</a:t>
            </a:r>
            <a:br>
              <a:rPr lang="en-US" dirty="0" smtClean="0"/>
            </a:br>
            <a:r>
              <a:rPr lang="en-US" dirty="0" smtClean="0"/>
              <a:t>Technique :Oil on panel, 127 x 124 cm</a:t>
            </a:r>
            <a:br>
              <a:rPr lang="en-US" dirty="0" smtClean="0"/>
            </a:br>
            <a:r>
              <a:rPr lang="en-US" dirty="0" smtClean="0"/>
              <a:t>Form </a:t>
            </a:r>
            <a:r>
              <a:rPr lang="en-US" dirty="0" smtClean="0"/>
              <a:t>:painting</a:t>
            </a:r>
            <a:br>
              <a:rPr lang="en-US" dirty="0" smtClean="0"/>
            </a:br>
            <a:r>
              <a:rPr lang="en-US" dirty="0" smtClean="0"/>
              <a:t>Location :Galleria </a:t>
            </a:r>
            <a:r>
              <a:rPr lang="en-US" dirty="0" err="1" smtClean="0"/>
              <a:t>Estense</a:t>
            </a:r>
            <a:r>
              <a:rPr lang="en-US" dirty="0" smtClean="0"/>
              <a:t>, Modena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The Myth of Deucalion and Pyrr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50302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Nicola </a:t>
            </a:r>
            <a:r>
              <a:rPr lang="en-US" dirty="0" err="1" smtClean="0"/>
              <a:t>Giolfino</a:t>
            </a:r>
            <a:r>
              <a:rPr lang="en-US" dirty="0" smtClean="0"/>
              <a:t> (Italian, 1476–1555)</a:t>
            </a:r>
            <a:br>
              <a:rPr lang="en-US" dirty="0" smtClean="0"/>
            </a:br>
            <a:r>
              <a:rPr lang="en-US" b="1" dirty="0" smtClean="0"/>
              <a:t>The Myth of Deucalion and </a:t>
            </a:r>
            <a:r>
              <a:rPr lang="en-US" b="1" dirty="0" err="1" smtClean="0"/>
              <a:t>Pyrrha</a:t>
            </a:r>
            <a:r>
              <a:rPr lang="en-US" dirty="0" smtClean="0"/>
              <a:t>, ca. 1550</a:t>
            </a:r>
          </a:p>
          <a:p>
            <a:r>
              <a:rPr lang="en-US" dirty="0" smtClean="0"/>
              <a:t>Tempera on panel</a:t>
            </a:r>
            <a:br>
              <a:rPr lang="en-US" dirty="0" smtClean="0"/>
            </a:br>
            <a:r>
              <a:rPr lang="en-US" dirty="0" smtClean="0"/>
              <a:t>40 ½ x 57 ¾ in. (102.9 x 146.7 cm); frame: 50 ½ x 67 ¼ in. (128.3 x 170.8 cm)</a:t>
            </a:r>
            <a:br>
              <a:rPr lang="en-US" dirty="0" smtClean="0"/>
            </a:br>
            <a:r>
              <a:rPr lang="en-US" dirty="0" smtClean="0"/>
              <a:t>Samuel H. Kress Study Collection, </a:t>
            </a:r>
            <a:r>
              <a:rPr lang="en-US" dirty="0" smtClean="0"/>
              <a:t>62.159, Indiana University Art Museum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Deucalion and </a:t>
            </a:r>
            <a:r>
              <a:rPr lang="en-US" dirty="0" err="1" smtClean="0"/>
              <a:t>Pyrrha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www.art-prints-on-demand.com/kunst/andrea_di_mariotto_del_minga/deucalion_pyrrha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286250" cy="608647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482840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Deucalion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Pyrrha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(1572)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Andrea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Mariotto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Minga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(1540 - 96)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Oil on slate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Palazzo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Vecchio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(Palazzo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Signoria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Florence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myartprints.co.uk/kunst/peter_paul_rubens/deucalion_and_pyrrha_re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28824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93467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Rubens,Peter</a:t>
            </a:r>
            <a:r>
              <a:rPr lang="en-US" dirty="0" smtClean="0"/>
              <a:t> </a:t>
            </a:r>
            <a:r>
              <a:rPr lang="en-US" dirty="0" smtClean="0"/>
              <a:t>Paul (1577-1640), Antwerp</a:t>
            </a:r>
            <a:endParaRPr lang="en-US" dirty="0" smtClean="0"/>
          </a:p>
          <a:p>
            <a:r>
              <a:rPr lang="en-US" dirty="0" smtClean="0"/>
              <a:t>Deucalion and </a:t>
            </a:r>
            <a:r>
              <a:rPr lang="en-US" dirty="0" err="1" smtClean="0"/>
              <a:t>Pyrrha</a:t>
            </a:r>
            <a:r>
              <a:rPr lang="en-US" dirty="0" smtClean="0"/>
              <a:t>, creators of humanity after the first flood.(</a:t>
            </a:r>
            <a:r>
              <a:rPr lang="en-US" dirty="0" err="1" smtClean="0"/>
              <a:t>Ovid,metamorphoses</a:t>
            </a:r>
            <a:r>
              <a:rPr lang="en-US" dirty="0" smtClean="0"/>
              <a:t>) Wood,26 x 42 cm Inv.2041Museo del Prado, Madrid, Spain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Metamorphoses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eta = change</a:t>
            </a:r>
          </a:p>
          <a:p>
            <a:r>
              <a:rPr lang="en-US" dirty="0"/>
              <a:t>m</a:t>
            </a:r>
            <a:r>
              <a:rPr lang="en-US" dirty="0" smtClean="0"/>
              <a:t>orph = shape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Ovid’s poem  (8 A.D.) is a chronological catalogue of myths about shape changing.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Chronological: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beginning with creation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ending with the apotheosis of Julius Caesar</a:t>
            </a:r>
          </a:p>
        </p:txBody>
      </p:sp>
      <p:pic>
        <p:nvPicPr>
          <p:cNvPr id="4098" name="Picture 2" descr="http://www.friendsofart.net/static/images/art1/antonio-del-pollaiuolo-apollo-and-dap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79767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Useful Ovid </a:t>
            </a:r>
            <a:br>
              <a:rPr lang="en-US" dirty="0" smtClean="0"/>
            </a:b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3886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http://www.uvm.edu/~hag/ovid/baur1703/baur1703b1.html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http://www.uvm.edu/~</a:t>
            </a:r>
            <a:r>
              <a:rPr lang="en-US" sz="2400" dirty="0" smtClean="0">
                <a:hlinkClick r:id="rId3"/>
              </a:rPr>
              <a:t>classics/ambrose/clas42art5.html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http://larryavisbrown.homestead.com/files/xeno.ovid1.htm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http://etext.virginia.edu/latin/ovid/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etext.virginia.edu/latin/ovid/ovidillust.html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http://www.summitcds.org/ashcraft/metamorphoses.htm</a:t>
            </a:r>
            <a:endParaRPr lang="en-US" sz="2400" dirty="0"/>
          </a:p>
        </p:txBody>
      </p:sp>
      <p:pic>
        <p:nvPicPr>
          <p:cNvPr id="4" name="Picture 8" descr="http://i2.squidoocdn.com/resize/squidoo_images/-1/lens2393859_1234298783Publius_Ovidius_Naso_Ovid_Metamorphos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5534" y="0"/>
            <a:ext cx="2008466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etext.virginia.edu/latin/ovid/images/NEW/OVIM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762250" cy="41148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6096000"/>
            <a:ext cx="431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Salomon-Solis Illustration Cycles 1557-1591</a:t>
            </a:r>
            <a:endParaRPr lang="en-US" dirty="0"/>
          </a:p>
        </p:txBody>
      </p:sp>
      <p:pic>
        <p:nvPicPr>
          <p:cNvPr id="6" name="Picture 2" descr="http://etext.virginia.edu/latin/ovid/images/NEW/OVIM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Creatures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etext.virginia.edu/latin/ovid/images/NEW/OVIM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762250" cy="41148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6248400"/>
            <a:ext cx="431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Salomon-Solis Illustration Cycles 1557-1591</a:t>
            </a:r>
            <a:endParaRPr lang="en-US" dirty="0"/>
          </a:p>
        </p:txBody>
      </p:sp>
      <p:pic>
        <p:nvPicPr>
          <p:cNvPr id="8" name="Picture 2" descr="http://etext.virginia.edu/latin/ovid/images/NEW/OVIM035.jpg"/>
          <p:cNvPicPr>
            <a:picLocks noChangeAspect="1" noChangeArrowheads="1"/>
          </p:cNvPicPr>
          <p:nvPr/>
        </p:nvPicPr>
        <p:blipFill>
          <a:blip r:embed="rId2" cstate="print"/>
          <a:srcRect b="44444"/>
          <a:stretch>
            <a:fillRect/>
          </a:stretch>
        </p:blipFill>
        <p:spPr bwMode="auto">
          <a:xfrm>
            <a:off x="3276600" y="1219200"/>
            <a:ext cx="55245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uvm.edu/~hag/ovid/baur1703/baur1703b1p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15200" cy="48768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62116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Baur</a:t>
            </a:r>
            <a:r>
              <a:rPr lang="en-US" b="1" dirty="0"/>
              <a:t>, 1703,  </a:t>
            </a:r>
            <a:r>
              <a:rPr lang="en-US" b="1" dirty="0" smtClean="0"/>
              <a:t>th</a:t>
            </a:r>
            <a:r>
              <a:rPr lang="en-US" dirty="0" smtClean="0"/>
              <a:t>e </a:t>
            </a:r>
            <a:r>
              <a:rPr lang="en-US" dirty="0"/>
              <a:t>1703 edition of Ovid's </a:t>
            </a:r>
            <a:r>
              <a:rPr lang="en-US" i="1" dirty="0" smtClean="0"/>
              <a:t>Metamorphosis</a:t>
            </a:r>
            <a:r>
              <a:rPr lang="en-US" dirty="0" smtClean="0"/>
              <a:t> with English translation by John Dryden, Alexander Pope and others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Ages of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uvm.edu/~classics/slides/c0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43725" cy="46005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55619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Anonymous:</a:t>
            </a:r>
            <a:r>
              <a:rPr lang="en-US" dirty="0"/>
              <a:t> Raphael </a:t>
            </a:r>
            <a:r>
              <a:rPr lang="en-US" dirty="0" err="1"/>
              <a:t>Regius</a:t>
            </a:r>
            <a:r>
              <a:rPr lang="en-US" dirty="0"/>
              <a:t> (died 1520), Venice ca. </a:t>
            </a:r>
            <a:r>
              <a:rPr lang="en-US" dirty="0" smtClean="0"/>
              <a:t>1513</a:t>
            </a:r>
          </a:p>
          <a:p>
            <a:r>
              <a:rPr lang="en-US" dirty="0" smtClean="0"/>
              <a:t>In University of Vermont Library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ile:Goldenes-Zeitalter-153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20000" cy="52768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6172200"/>
            <a:ext cx="4644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tooltip="Lucas Cranach the Elder"/>
              </a:rPr>
              <a:t>Lucas Cranach the Elder</a:t>
            </a:r>
            <a:r>
              <a:rPr lang="en-US" dirty="0"/>
              <a:t>, </a:t>
            </a:r>
            <a:r>
              <a:rPr lang="en-US" i="1" dirty="0"/>
              <a:t>The Golden </a:t>
            </a:r>
            <a:r>
              <a:rPr lang="en-US" i="1" dirty="0" smtClean="0"/>
              <a:t>Age </a:t>
            </a:r>
            <a:r>
              <a:rPr lang="en-US" dirty="0" smtClean="0"/>
              <a:t>(1530)</a:t>
            </a:r>
          </a:p>
          <a:p>
            <a:r>
              <a:rPr lang="en-US" i="1" dirty="0" err="1"/>
              <a:t>München</a:t>
            </a:r>
            <a:r>
              <a:rPr lang="en-US" i="1" dirty="0"/>
              <a:t> </a:t>
            </a:r>
            <a:r>
              <a:rPr lang="en-US" i="1" dirty="0" err="1"/>
              <a:t>Bayrische</a:t>
            </a:r>
            <a:r>
              <a:rPr lang="en-US" i="1" dirty="0"/>
              <a:t> </a:t>
            </a:r>
            <a:r>
              <a:rPr lang="en-US" i="1" dirty="0" err="1"/>
              <a:t>Staatsgemäldesammlung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On-screen Show (4:3)</PresentationFormat>
  <Paragraphs>85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Ovid’s Metamorphoses</vt:lpstr>
      <vt:lpstr>Slide 2</vt:lpstr>
      <vt:lpstr>Metamorphoses</vt:lpstr>
      <vt:lpstr>Some Useful Ovid  Websites</vt:lpstr>
      <vt:lpstr>Distribution of the Elements</vt:lpstr>
      <vt:lpstr>Living Creatures</vt:lpstr>
      <vt:lpstr>Creation of Man</vt:lpstr>
      <vt:lpstr>Four Ages of Man</vt:lpstr>
      <vt:lpstr>Golden Age</vt:lpstr>
      <vt:lpstr>Golden Age</vt:lpstr>
      <vt:lpstr>Golden Age</vt:lpstr>
      <vt:lpstr>Golden Age</vt:lpstr>
      <vt:lpstr>Silver Age</vt:lpstr>
      <vt:lpstr>Silver Age</vt:lpstr>
      <vt:lpstr>Silver Age</vt:lpstr>
      <vt:lpstr>Silver Age</vt:lpstr>
      <vt:lpstr>Bronze Age</vt:lpstr>
      <vt:lpstr>Iron Age</vt:lpstr>
      <vt:lpstr>Iron Age</vt:lpstr>
      <vt:lpstr>Lycaon</vt:lpstr>
      <vt:lpstr>Lycaon</vt:lpstr>
      <vt:lpstr>Flood</vt:lpstr>
      <vt:lpstr>Deucalion and Pyrrha</vt:lpstr>
      <vt:lpstr>Deucalion and Pyrrha</vt:lpstr>
      <vt:lpstr>Slide 25</vt:lpstr>
      <vt:lpstr>Slide 26</vt:lpstr>
      <vt:lpstr>Deucalion and Pyrrha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Ovid’s Metamorphoses</dc:title>
  <dc:creator>Tom Sienkewicz</dc:creator>
  <cp:lastModifiedBy>Tom Sienkewicz</cp:lastModifiedBy>
  <cp:revision>4</cp:revision>
  <dcterms:created xsi:type="dcterms:W3CDTF">2011-09-03T22:20:01Z</dcterms:created>
  <dcterms:modified xsi:type="dcterms:W3CDTF">2011-09-08T00:55:00Z</dcterms:modified>
</cp:coreProperties>
</file>