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58" r:id="rId5"/>
    <p:sldId id="262" r:id="rId6"/>
    <p:sldId id="271" r:id="rId7"/>
    <p:sldId id="265" r:id="rId8"/>
    <p:sldId id="264" r:id="rId9"/>
    <p:sldId id="267" r:id="rId10"/>
    <p:sldId id="263" r:id="rId11"/>
    <p:sldId id="266" r:id="rId12"/>
    <p:sldId id="269" r:id="rId13"/>
    <p:sldId id="272" r:id="rId14"/>
    <p:sldId id="25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 varScale="1"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73A7-FCFE-4B8D-B57C-45351662FFFA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DB2D-E5D6-41A6-88B4-965860A8A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DB2D-E5D6-41A6-88B4-965860A8A7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66EA-700C-4308-A775-7EE7FCCC6917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77F2-44F8-439E-8D76-AD9B34426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ivingmadridinenglish/archive-news/museodelpradothelovesofmercuryandherseatapestryseriesbywillemdepannemaker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luable.com/auction-lot/joseph-mallord-william-turner-r.a.-1775-1851-mer-1-c-7u7r6aol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seodelprado.es/en/exhibitions/exhibitions/at-the-museum/willem-pannemaker-la-serie-de-mercurio/the-exhibition/the-catalog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art.nl/ul/cms/events/2357/large/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Herse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d/dc/Hermes_Herse_Louvre_G494.jpg/275px-Hermes_Herse_Louvre_G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50292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5934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Hermes pursuing a woman, probably </a:t>
            </a:r>
            <a:r>
              <a:rPr lang="en-US" dirty="0" err="1" smtClean="0"/>
              <a:t>Herse,Lucanian</a:t>
            </a:r>
            <a:r>
              <a:rPr lang="en-US" dirty="0" smtClean="0"/>
              <a:t> red-figure bell-</a:t>
            </a:r>
            <a:r>
              <a:rPr lang="en-US" dirty="0" err="1" smtClean="0"/>
              <a:t>krater</a:t>
            </a:r>
            <a:r>
              <a:rPr lang="en-US" dirty="0" smtClean="0"/>
              <a:t>, ca. 390–380 </a:t>
            </a:r>
            <a:r>
              <a:rPr lang="en-US" dirty="0" err="1" smtClean="0"/>
              <a:t>BC,Louvre</a:t>
            </a:r>
            <a:r>
              <a:rPr lang="en-US" dirty="0" smtClean="0"/>
              <a:t> (G 494).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/>
              <a:t>Cecrops</a:t>
            </a:r>
            <a:r>
              <a:rPr lang="en-US" b="1" i="1" dirty="0"/>
              <a:t> welcomes Mercury</a:t>
            </a:r>
            <a:r>
              <a:rPr lang="en-US" b="1" dirty="0"/>
              <a:t>, Manufactured by Willem de </a:t>
            </a:r>
            <a:r>
              <a:rPr lang="en-US" b="1" dirty="0" err="1"/>
              <a:t>Pannemaker</a:t>
            </a:r>
            <a:r>
              <a:rPr lang="en-US" b="1" dirty="0"/>
              <a:t>. Gold, silver, silk and wool thread, 435 x 551 cm. Brussels, ca.1570. Madrid, </a:t>
            </a:r>
            <a:r>
              <a:rPr lang="en-US" b="1" dirty="0" err="1"/>
              <a:t>Museo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del Prado.</a:t>
            </a:r>
            <a:endParaRPr lang="en-US" dirty="0"/>
          </a:p>
        </p:txBody>
      </p:sp>
      <p:pic>
        <p:nvPicPr>
          <p:cNvPr id="10242" name="Picture 2" descr="http://storage.canalblog.com/95/67/119589/53824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9246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mcu.es/principal/img/novedades/2010/TAPIZ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2741" cy="54864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Aglauros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corrupted by Envy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Manufactured by Willem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Pannemaker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Gold, silver, silk and wool thread, 440 x 650 cm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Brussels, ca.1570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Colección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Duques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Cardona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The Dance in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Cecrops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 Palace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Manufactured by Willem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Pannemaker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Gold, silver, silk and wool thread, 436 x 607 cm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Brussels, ca.1570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Colección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Casa Ducal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Medinaceli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http://fr.fundacionmedinaceli.org/coleccion/img/obras/detalles/520/001.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pic>
        <p:nvPicPr>
          <p:cNvPr id="17415" name="Picture 7" descr="http://fr.fundacionmedinaceli.org/coleccion/img/obras/detalles/520/002.n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The Dance in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Cecrops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 Palace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Manufactured by Willem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Pannemaker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Gold, silver, silk and wool thread, 436 x 607 cm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Brussels, ca.1570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Colección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Casa Ducal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Medinaceli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fr.fundacionmedinaceli.org/coleccion/img/obras/detalles/520/005.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  <p:pic>
        <p:nvPicPr>
          <p:cNvPr id="7" name="Picture 4" descr="http://fr.fundacionmedinaceli.org/coleccion/img/obras/detalles/520/006.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3810000" cy="3810000"/>
          </a:xfrm>
          <a:prstGeom prst="rect">
            <a:avLst/>
          </a:prstGeom>
          <a:noFill/>
        </p:spPr>
      </p:pic>
      <p:pic>
        <p:nvPicPr>
          <p:cNvPr id="8" name="Picture 2" descr="http://fr.fundacionmedinaceli.org/coleccion/img/obras/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6506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annemaker_intro.jpg (520×4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6792684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https://sites.google.com/site/livingmadridinenglish/archive-news/museodelpradothelovesofmercuryandherseatapestryseriesbywillemdepannemaker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7. </a:t>
            </a:r>
            <a:r>
              <a:rPr lang="en-US" i="1" dirty="0" err="1" smtClean="0"/>
              <a:t>Herse’s</a:t>
            </a:r>
            <a:r>
              <a:rPr lang="en-US" i="1" dirty="0" smtClean="0"/>
              <a:t> </a:t>
            </a:r>
            <a:r>
              <a:rPr lang="en-US" i="1" dirty="0"/>
              <a:t>nuptial Chamber</a:t>
            </a:r>
            <a:r>
              <a:rPr lang="en-US" dirty="0"/>
              <a:t>, Manufactured by Willem de </a:t>
            </a:r>
            <a:r>
              <a:rPr lang="en-US" dirty="0" err="1"/>
              <a:t>Pannemaker</a:t>
            </a:r>
            <a:r>
              <a:rPr lang="en-US" dirty="0"/>
              <a:t>. Gold, silver, silk and wool thread, 437 x 541 cm. Brussels, ca.1570. New York, Metropolitan Museum of Art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media.metmuseum.org/mgen/metzoom/zoom3.ms?img=DP212693.jpg&amp;wrapperid=12&amp;outputx=575&amp;outputy=344.71069182389937&amp;level=1&amp;x=0&amp;y=0&amp;backcolor=0x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579" cy="54864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779041"/>
            <a:ext cx="359585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The Metamorphosis of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Aglauros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Mercury’s Departure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Manufactured by Willem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Pannemaker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Gold, silver, silk and wool thread, 450 x 716 cm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Brussels, ca.1570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Metropolitan Museum of 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erminartors.com/files/artworks/4/3/9/43924/Poelenburgh_Cornelis_van-Mercury_and_H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04800"/>
            <a:ext cx="8667750" cy="5715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Poelenburgh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Cornelis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van (1594-1667)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Mercury and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 1620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Baroque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Mauritshuis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The Hague, Netherlands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Mercury,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Aglauros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1763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Jean-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Baptiste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-Marie Pierre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Musée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Du Louvre, Paris, France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1763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Mercury, Herse and Aglauros, 1763 - Jean-Baptiste-Marie Pierre - www.rococo-in-art.org"/>
          <p:cNvPicPr>
            <a:picLocks noChangeAspect="1" noChangeArrowheads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 bwMode="auto">
          <a:xfrm>
            <a:off x="2362200" y="685800"/>
            <a:ext cx="5844412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manleygallery.com/src/?i=93793988&amp;f=gallery&amp;s=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0"/>
            <a:ext cx="5286375" cy="647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1910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Joseph </a:t>
            </a:r>
            <a:r>
              <a:rPr lang="en-US" dirty="0" err="1"/>
              <a:t>Mallord</a:t>
            </a:r>
            <a:r>
              <a:rPr lang="en-US" dirty="0"/>
              <a:t> </a:t>
            </a:r>
            <a:r>
              <a:rPr lang="en-US" dirty="0" smtClean="0"/>
              <a:t>William </a:t>
            </a:r>
            <a:r>
              <a:rPr lang="en-US" b="1" dirty="0" smtClean="0"/>
              <a:t>Turner's</a:t>
            </a:r>
            <a:r>
              <a:rPr lang="en-US" dirty="0"/>
              <a:t> 1811 painting, </a:t>
            </a:r>
            <a:r>
              <a:rPr lang="en-US" b="1" dirty="0"/>
              <a:t>Mercury</a:t>
            </a:r>
            <a:r>
              <a:rPr lang="en-US" dirty="0"/>
              <a:t> and </a:t>
            </a:r>
            <a:r>
              <a:rPr lang="en-US" b="1" dirty="0" err="1" smtClean="0"/>
              <a:t>Herse</a:t>
            </a:r>
            <a:endParaRPr lang="en-US" b="1" dirty="0" smtClean="0"/>
          </a:p>
          <a:p>
            <a:r>
              <a:rPr lang="en-US" b="1" dirty="0" smtClean="0"/>
              <a:t>Private collection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http://www.invaluable.com/auction-lot/joseph-mallord-william-turner-r.a.-1775-1851-mer-1-c-7u7r6aoldu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57150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Museo</a:t>
            </a:r>
            <a:r>
              <a:rPr lang="en-US" sz="3600" b="1" dirty="0"/>
              <a:t> del Prado</a:t>
            </a:r>
            <a:r>
              <a:rPr lang="en-US" sz="3600" b="1" dirty="0" smtClean="0"/>
              <a:t>. The </a:t>
            </a:r>
            <a:r>
              <a:rPr lang="en-US" sz="3600" b="1" dirty="0"/>
              <a:t>Loves of Mercury and </a:t>
            </a:r>
            <a:r>
              <a:rPr lang="en-US" sz="3600" b="1" dirty="0" err="1"/>
              <a:t>Herse</a:t>
            </a:r>
            <a:r>
              <a:rPr lang="en-US" sz="3600" b="1" dirty="0"/>
              <a:t>. A Tapestry Series by Willem de </a:t>
            </a:r>
            <a:r>
              <a:rPr lang="en-US" sz="3600" b="1" dirty="0" err="1" smtClean="0"/>
              <a:t>Pannemaker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116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http://www.museodelprado.es/en/exhibitions/exhibitions/at-the-museum/willem-pannemaker-la-serie-de-mercurio/the-exhibition/the-catalogue/</a:t>
            </a:r>
            <a:endParaRPr lang="en-US" dirty="0"/>
          </a:p>
        </p:txBody>
      </p:sp>
      <p:pic>
        <p:nvPicPr>
          <p:cNvPr id="11268" name="Picture 4" descr="http://www.lamajadescalza.com/wp-content/uploads/2010/09/Exposicion_tapices_Willem_Pannemaker_Museo_P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0986" y="1600200"/>
            <a:ext cx="6833014" cy="4572000"/>
          </a:xfrm>
          <a:prstGeom prst="rect">
            <a:avLst/>
          </a:prstGeom>
          <a:noFill/>
        </p:spPr>
      </p:pic>
      <p:pic>
        <p:nvPicPr>
          <p:cNvPr id="11270" name="Picture 6" descr="http://www.tiendaprado.com/img/p/3120-2580-large.jpg"/>
          <p:cNvPicPr>
            <a:picLocks noChangeAspect="1" noChangeArrowheads="1"/>
          </p:cNvPicPr>
          <p:nvPr/>
        </p:nvPicPr>
        <p:blipFill>
          <a:blip r:embed="rId4" cstate="print"/>
          <a:srcRect l="8815" r="7438"/>
          <a:stretch>
            <a:fillRect/>
          </a:stretch>
        </p:blipFill>
        <p:spPr bwMode="auto">
          <a:xfrm>
            <a:off x="0" y="0"/>
            <a:ext cx="28956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artdaily.com/imagenes/2010/06/01/Prad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059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www.codart.nl/ul/cms/events/2357/lar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940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46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 tooltip="Willem de Pannemaker (active 1535-1581), &lt;i&gt;Mercury enamoured of Herse&lt;/i&gt;, 1570&lt;br /&gt; Colección Casa Ducal de Alba Seville"/>
              </a:rPr>
              <a:t>Willem de </a:t>
            </a:r>
            <a:r>
              <a:rPr lang="en-US" dirty="0" err="1">
                <a:hlinkClick r:id="rId3" tooltip="Willem de Pannemaker (active 1535-1581), &lt;i&gt;Mercury enamoured of Herse&lt;/i&gt;, 1570&lt;br /&gt; Colección Casa Ducal de Alba Seville"/>
              </a:rPr>
              <a:t>Pannemaker</a:t>
            </a:r>
            <a:r>
              <a:rPr lang="en-US" dirty="0">
                <a:hlinkClick r:id="rId3" tooltip="Willem de Pannemaker (active 1535-1581), &lt;i&gt;Mercury enamoured of Herse&lt;/i&gt;, 1570&lt;br /&gt; Colección Casa Ducal de Alba Seville"/>
              </a:rPr>
              <a:t> (active 1535-1581), </a:t>
            </a:r>
            <a:r>
              <a:rPr lang="en-US" i="1" dirty="0">
                <a:hlinkClick r:id="rId3" tooltip="Willem de Pannemaker (active 1535-1581), &lt;i&gt;Mercury enamoured of Herse&lt;/i&gt;, 1570&lt;br /&gt; Colección Casa Ducal de Alba Seville"/>
              </a:rPr>
              <a:t>Mercury </a:t>
            </a:r>
            <a:r>
              <a:rPr lang="en-US" i="1" dirty="0" err="1">
                <a:hlinkClick r:id="rId3" tooltip="Willem de Pannemaker (active 1535-1581), &lt;i&gt;Mercury enamoured of Herse&lt;/i&gt;, 1570&lt;br /&gt; Colección Casa Ducal de Alba Seville"/>
              </a:rPr>
              <a:t>enamoured</a:t>
            </a:r>
            <a:r>
              <a:rPr lang="en-US" i="1" dirty="0">
                <a:hlinkClick r:id="rId3" tooltip="Willem de Pannemaker (active 1535-1581), &lt;i&gt;Mercury enamoured of Herse&lt;/i&gt;, 1570&lt;br /&gt; Colección Casa Ducal de Alba Seville"/>
              </a:rPr>
              <a:t> of </a:t>
            </a:r>
            <a:r>
              <a:rPr lang="en-US" i="1" dirty="0" err="1">
                <a:hlinkClick r:id="rId3" tooltip="Willem de Pannemaker (active 1535-1581), &lt;i&gt;Mercury enamoured of Herse&lt;/i&gt;, 1570&lt;br /&gt; Colección Casa Ducal de Alba Seville"/>
              </a:rPr>
              <a:t>Herse</a:t>
            </a:r>
            <a:r>
              <a:rPr lang="en-US" dirty="0">
                <a:hlinkClick r:id="rId3" tooltip="Willem de Pannemaker (active 1535-1581), &lt;i&gt;Mercury enamoured of Herse&lt;/i&gt;, 1570&lt;br /&gt; Colección Casa Ducal de Alba Seville"/>
              </a:rPr>
              <a:t>, 1570</a:t>
            </a:r>
            <a:br>
              <a:rPr lang="en-US" dirty="0">
                <a:hlinkClick r:id="rId3" tooltip="Willem de Pannemaker (active 1535-1581), &lt;i&gt;Mercury enamoured of Herse&lt;/i&gt;, 1570&lt;br /&gt; Colección Casa Ducal de Alba Seville"/>
              </a:rPr>
            </a:br>
            <a:r>
              <a:rPr lang="en-US" dirty="0" err="1">
                <a:hlinkClick r:id="rId3" tooltip="Willem de Pannemaker (active 1535-1581), &lt;i&gt;Mercury enamoured of Herse&lt;/i&gt;, 1570&lt;br /&gt; Colección Casa Ducal de Alba Seville"/>
              </a:rPr>
              <a:t>Colección</a:t>
            </a:r>
            <a:r>
              <a:rPr lang="en-US" dirty="0">
                <a:hlinkClick r:id="rId3" tooltip="Willem de Pannemaker (active 1535-1581), &lt;i&gt;Mercury enamoured of Herse&lt;/i&gt;, 1570&lt;br /&gt; Colección Casa Ducal de Alba Seville"/>
              </a:rPr>
              <a:t> Casa Ducal de Alba Seville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storage.canalblog.com/67/71/577050/5382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45454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593467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Mercury and </a:t>
            </a:r>
            <a:r>
              <a:rPr lang="en-US" b="1" i="1" dirty="0" err="1"/>
              <a:t>Herse</a:t>
            </a:r>
            <a:r>
              <a:rPr lang="en-US" b="1" i="1" dirty="0"/>
              <a:t> together</a:t>
            </a:r>
            <a:r>
              <a:rPr lang="en-US" b="1" dirty="0"/>
              <a:t>, Manufactured by Willem de </a:t>
            </a:r>
            <a:r>
              <a:rPr lang="en-US" b="1" dirty="0" err="1"/>
              <a:t>Pannemaker</a:t>
            </a:r>
            <a:r>
              <a:rPr lang="en-US" b="1" dirty="0"/>
              <a:t>. Gold, silver, silk and wool thread, 443 x 672 cm. Brussels, ca.1570. Madrid, </a:t>
            </a:r>
            <a:r>
              <a:rPr lang="en-US" b="1" dirty="0" err="1"/>
              <a:t>Museo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del Prado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6" name="Picture 6" descr="Visit Mercury Herse - Pannemaker, Willem 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069027" cy="45720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Aglauros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detains Mercury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Manufactured by Willem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Pannemaker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Gold, silver, silk and wool thread, 437 x 603 cm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Brussels, ca.1570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Colección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Duque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Lerma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depositado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en la Casa Ducal de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Medinaceli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Herse</vt:lpstr>
      <vt:lpstr>Slide 2</vt:lpstr>
      <vt:lpstr>Slide 3</vt:lpstr>
      <vt:lpstr>Slide 4</vt:lpstr>
      <vt:lpstr>Museo del Prado. The Loves of Mercury and Herse. A Tapestry Series by Willem de Pannemaker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Herse</dc:title>
  <dc:creator>Tom Sienkewicz</dc:creator>
  <cp:lastModifiedBy>Tom Sienkewicz</cp:lastModifiedBy>
  <cp:revision>2</cp:revision>
  <dcterms:created xsi:type="dcterms:W3CDTF">2011-09-17T00:06:39Z</dcterms:created>
  <dcterms:modified xsi:type="dcterms:W3CDTF">2011-09-18T22:22:15Z</dcterms:modified>
</cp:coreProperties>
</file>