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63" r:id="rId4"/>
    <p:sldId id="264" r:id="rId5"/>
    <p:sldId id="265" r:id="rId6"/>
    <p:sldId id="266" r:id="rId7"/>
    <p:sldId id="261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41382-1BDE-44FF-AD10-A10FEB43DEC0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A9838-E61B-481C-885A-2FE575F0A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9838-E61B-481C-885A-2FE575F0AC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2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1E99050-18A8-46B1-B599-112F9EA77D41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19677-D9F3-4B4D-94F4-881993022C3A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9050-18A8-46B1-B599-112F9EA77D41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9677-D9F3-4B4D-94F4-881993022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9050-18A8-46B1-B599-112F9EA77D41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9677-D9F3-4B4D-94F4-881993022C3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E99050-18A8-46B1-B599-112F9EA77D41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819677-D9F3-4B4D-94F4-881993022C3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9050-18A8-46B1-B599-112F9EA77D41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19677-D9F3-4B4D-94F4-881993022C3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E99050-18A8-46B1-B599-112F9EA77D41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0819677-D9F3-4B4D-94F4-881993022C3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1E99050-18A8-46B1-B599-112F9EA77D41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0819677-D9F3-4B4D-94F4-881993022C3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9050-18A8-46B1-B599-112F9EA77D41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19677-D9F3-4B4D-94F4-881993022C3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9050-18A8-46B1-B599-112F9EA77D41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19677-D9F3-4B4D-94F4-881993022C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E99050-18A8-46B1-B599-112F9EA77D41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0819677-D9F3-4B4D-94F4-881993022C3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1E99050-18A8-46B1-B599-112F9EA77D41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0819677-D9F3-4B4D-94F4-881993022C3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1E99050-18A8-46B1-B599-112F9EA77D41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0819677-D9F3-4B4D-94F4-881993022C3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Howell, </a:t>
            </a:r>
            <a:r>
              <a:rPr lang="en-US" dirty="0" err="1" smtClean="0"/>
              <a:t>Frahm</a:t>
            </a:r>
            <a:r>
              <a:rPr lang="en-US" dirty="0" smtClean="0"/>
              <a:t>, Villarreal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Midas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676400"/>
            <a:ext cx="8534400" cy="4724400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200" dirty="0" smtClean="0"/>
              <a:t>Midas was a fair and kind king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200" dirty="0" smtClean="0"/>
              <a:t>While roaming his garden he found a satyr asleep in his flowers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2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200" dirty="0" smtClean="0"/>
              <a:t> Midas took pity on the old satyr and let him go without punishment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2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200" dirty="0" smtClean="0"/>
              <a:t>Dionysus granted Midas a wish because of his kindness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2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200" dirty="0" smtClean="0"/>
              <a:t>Midas wished that everything he touched would turn to gold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2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200" dirty="0" smtClean="0"/>
              <a:t>Midas soon figured out he could no longer eat or drink because his food and water would turn to gold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2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200" dirty="0" smtClean="0"/>
              <a:t>Before long, Midas had turned his daughter and his whole castle to gold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2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200" dirty="0" smtClean="0"/>
              <a:t>Midas begged Dionysus to have mercy on him and return him to normal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2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200" dirty="0"/>
              <a:t>Dionysus told him to go to the river by Sardis and plunge his head and body into the foaming fountain and at the same time it would wash away his </a:t>
            </a:r>
            <a:r>
              <a:rPr lang="en-US" sz="1200" dirty="0" smtClean="0"/>
              <a:t>sin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2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200" dirty="0" smtClean="0"/>
              <a:t>Midas did as he was told and his gift was taken away and everything he had turned to gold was  returned to its original form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Midas Touch</a:t>
            </a:r>
          </a:p>
        </p:txBody>
      </p:sp>
    </p:spTree>
    <p:extLst>
      <p:ext uri="{BB962C8B-B14F-4D97-AF65-F5344CB8AC3E}">
        <p14:creationId xmlns:p14="http://schemas.microsoft.com/office/powerpoint/2010/main" val="8631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Kristen </a:t>
            </a:r>
            <a:r>
              <a:rPr lang="en-US" dirty="0"/>
              <a:t>Stein, </a:t>
            </a:r>
            <a:r>
              <a:rPr lang="en-US" dirty="0" smtClean="0"/>
              <a:t>“The </a:t>
            </a:r>
            <a:r>
              <a:rPr lang="en-US" dirty="0"/>
              <a:t>story of king </a:t>
            </a:r>
            <a:r>
              <a:rPr lang="en-US" dirty="0" smtClean="0"/>
              <a:t>Midas” </a:t>
            </a:r>
            <a:r>
              <a:rPr lang="en-US" dirty="0"/>
              <a:t>(2009),  Philadelphia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38" y="2020888"/>
            <a:ext cx="4105523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0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Giovanni </a:t>
            </a:r>
            <a:r>
              <a:rPr lang="en-US" dirty="0" err="1"/>
              <a:t>Caselli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“from </a:t>
            </a:r>
            <a:r>
              <a:rPr lang="en-US" dirty="0"/>
              <a:t>The Age of </a:t>
            </a:r>
            <a:r>
              <a:rPr lang="en-US" dirty="0" smtClean="0"/>
              <a:t>Fable” (1855)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694" y="2031348"/>
            <a:ext cx="2438611" cy="405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86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Barthelemy</a:t>
            </a:r>
            <a:r>
              <a:rPr lang="en-US" dirty="0"/>
              <a:t> Eyck, </a:t>
            </a:r>
            <a:r>
              <a:rPr lang="en-US" dirty="0" smtClean="0"/>
              <a:t>“</a:t>
            </a:r>
            <a:r>
              <a:rPr lang="en-US" dirty="0" err="1" smtClean="0"/>
              <a:t>Uomini</a:t>
            </a:r>
            <a:r>
              <a:rPr lang="en-US" dirty="0" smtClean="0"/>
              <a:t> </a:t>
            </a:r>
            <a:r>
              <a:rPr lang="en-US" dirty="0" err="1" smtClean="0"/>
              <a:t>Famosi</a:t>
            </a:r>
            <a:r>
              <a:rPr lang="en-US" dirty="0" smtClean="0"/>
              <a:t>”, </a:t>
            </a:r>
            <a:r>
              <a:rPr lang="en-US" dirty="0"/>
              <a:t>The Metropolitan Museum of Art, New York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20887"/>
            <a:ext cx="3046634" cy="453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46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Nicolas </a:t>
            </a:r>
            <a:r>
              <a:rPr lang="en-US" dirty="0" err="1" smtClean="0"/>
              <a:t>Poussin</a:t>
            </a:r>
            <a:r>
              <a:rPr lang="en-US" dirty="0" smtClean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“Midas </a:t>
            </a:r>
            <a:r>
              <a:rPr lang="en-US" dirty="0"/>
              <a:t>at the source of the </a:t>
            </a:r>
            <a:r>
              <a:rPr lang="en-US" dirty="0" smtClean="0"/>
              <a:t>river” </a:t>
            </a:r>
            <a:r>
              <a:rPr lang="en-US" dirty="0"/>
              <a:t>(</a:t>
            </a:r>
            <a:r>
              <a:rPr lang="en-US" dirty="0" smtClean="0"/>
              <a:t>1626), </a:t>
            </a:r>
            <a:r>
              <a:rPr lang="en-US" dirty="0" err="1"/>
              <a:t>Pactole</a:t>
            </a:r>
            <a:r>
              <a:rPr lang="en-US" dirty="0"/>
              <a:t>. Ca.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57" y="2153279"/>
            <a:ext cx="4944285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76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1148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Sandro</a:t>
            </a:r>
            <a:r>
              <a:rPr lang="en-US" dirty="0" smtClean="0"/>
              <a:t> </a:t>
            </a:r>
            <a:r>
              <a:rPr lang="en-US" dirty="0"/>
              <a:t>Botticelli, </a:t>
            </a:r>
            <a:r>
              <a:rPr lang="en-US" dirty="0" smtClean="0"/>
              <a:t>“The </a:t>
            </a:r>
            <a:r>
              <a:rPr lang="en-US" dirty="0"/>
              <a:t>Calumny of </a:t>
            </a:r>
            <a:r>
              <a:rPr lang="en-US" dirty="0" smtClean="0"/>
              <a:t>Apelles (1495)”, Florence Italy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52" y="2133600"/>
            <a:ext cx="56102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7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131064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Acheloos</a:t>
            </a:r>
            <a:r>
              <a:rPr lang="en-US" dirty="0"/>
              <a:t> </a:t>
            </a:r>
            <a:r>
              <a:rPr lang="en-US" dirty="0" smtClean="0"/>
              <a:t>Painter</a:t>
            </a:r>
            <a:r>
              <a:rPr lang="en-US" dirty="0"/>
              <a:t>, </a:t>
            </a:r>
            <a:r>
              <a:rPr lang="en-US" dirty="0" smtClean="0"/>
              <a:t>“King </a:t>
            </a:r>
            <a:r>
              <a:rPr lang="en-US" dirty="0"/>
              <a:t>Midas lying in wait for </a:t>
            </a:r>
            <a:r>
              <a:rPr lang="en-US" dirty="0" err="1" smtClean="0"/>
              <a:t>Silenos</a:t>
            </a:r>
            <a:r>
              <a:rPr lang="en-US" dirty="0" smtClean="0"/>
              <a:t>” (6</a:t>
            </a:r>
            <a:r>
              <a:rPr lang="en-US" baseline="30000" dirty="0" smtClean="0"/>
              <a:t>th</a:t>
            </a:r>
            <a:r>
              <a:rPr lang="en-US" dirty="0" smtClean="0"/>
              <a:t> B.C.)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Metropolitan Museum of Art, New York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2813336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31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Walter </a:t>
            </a:r>
            <a:r>
              <a:rPr lang="en-US" dirty="0"/>
              <a:t>Crane, </a:t>
            </a:r>
            <a:r>
              <a:rPr lang="en-US" dirty="0" smtClean="0"/>
              <a:t>“Midas</a:t>
            </a:r>
            <a:r>
              <a:rPr lang="en-US" dirty="0"/>
              <a:t>' Daughter Turned to </a:t>
            </a:r>
            <a:r>
              <a:rPr lang="en-US" dirty="0" smtClean="0"/>
              <a:t>Gold” (1892</a:t>
            </a:r>
            <a:r>
              <a:rPr lang="en-US" dirty="0"/>
              <a:t>), British Library, London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68" y="2040493"/>
            <a:ext cx="3048264" cy="403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922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82</TotalTime>
  <Words>248</Words>
  <Application>Microsoft Office PowerPoint</Application>
  <PresentationFormat>On-screen Show (4:3)</PresentationFormat>
  <Paragraphs>30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BlackTie</vt:lpstr>
      <vt:lpstr>King Midas</vt:lpstr>
      <vt:lpstr>The Midas Touch</vt:lpstr>
      <vt:lpstr>Kristen Stein, “The story of king Midas” (2009),  Philadelphia </vt:lpstr>
      <vt:lpstr>Giovanni Caselli “from The Age of Fable” (1855) </vt:lpstr>
      <vt:lpstr>Barthelemy Eyck, “Uomini Famosi”, The Metropolitan Museum of Art, New York,</vt:lpstr>
      <vt:lpstr>Nicolas Poussin, “Midas at the source of the river” (1626), Pactole. Ca. </vt:lpstr>
      <vt:lpstr>Sandro Botticelli, “The Calumny of Apelles (1495)”, Florence Italy </vt:lpstr>
      <vt:lpstr>Acheloos Painter, “King Midas lying in wait for Silenos” (6th B.C.) The Metropolitan Museum of Art, New York</vt:lpstr>
      <vt:lpstr>Walter Crane, “Midas' Daughter Turned to Gold” (1892), British Library, London</vt:lpstr>
    </vt:vector>
  </TitlesOfParts>
  <Company>Monmouth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Midas</dc:title>
  <dc:creator>Default User</dc:creator>
  <cp:lastModifiedBy>Default User</cp:lastModifiedBy>
  <cp:revision>8</cp:revision>
  <dcterms:created xsi:type="dcterms:W3CDTF">2011-10-23T20:19:35Z</dcterms:created>
  <dcterms:modified xsi:type="dcterms:W3CDTF">2011-10-26T00:33:48Z</dcterms:modified>
</cp:coreProperties>
</file>