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A2EEB1-0E34-486C-8F91-24BB5DB4CAEF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7564CF4-A8D3-4EFC-977A-F8741D58CEA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ak9juZMO0A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Death OF Achilles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by: </a:t>
            </a:r>
            <a:r>
              <a:rPr lang="en-US" dirty="0" err="1"/>
              <a:t>E</a:t>
            </a:r>
            <a:r>
              <a:rPr lang="en-US" dirty="0" err="1" smtClean="0"/>
              <a:t>mmery</a:t>
            </a:r>
            <a:r>
              <a:rPr lang="en-US" dirty="0" smtClean="0"/>
              <a:t> </a:t>
            </a:r>
            <a:r>
              <a:rPr lang="en-US" dirty="0" err="1" smtClean="0"/>
              <a:t>Schutyema</a:t>
            </a:r>
            <a:r>
              <a:rPr lang="en-US" dirty="0" smtClean="0"/>
              <a:t>, </a:t>
            </a:r>
            <a:r>
              <a:rPr lang="en-US" dirty="0"/>
              <a:t>B</a:t>
            </a:r>
            <a:r>
              <a:rPr lang="en-US" dirty="0" smtClean="0"/>
              <a:t>rett Sutter, and Andrew </a:t>
            </a:r>
            <a:r>
              <a:rPr lang="en-US" dirty="0" err="1" smtClean="0"/>
              <a:t>Shiakallis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Troy: The Death of Achilles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http://youtu.be/ak9juZMO0A4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9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jax carrying the body of Achilles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3315267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800600" y="1905000"/>
            <a:ext cx="3810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Ajax carrying the body of Achilles.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Attic black-figure </a:t>
            </a:r>
            <a:r>
              <a:rPr lang="en-US" sz="2400" dirty="0" err="1" smtClean="0"/>
              <a:t>lekythos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ca. 510 B.C.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From Sicily.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At the Staatliche </a:t>
            </a:r>
            <a:r>
              <a:rPr lang="en-US" sz="2400" dirty="0" err="1" smtClean="0"/>
              <a:t>Antikensammlungen</a:t>
            </a:r>
            <a:r>
              <a:rPr lang="en-US" sz="2400" dirty="0" smtClean="0"/>
              <a:t>, Munich, Germany.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715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farm4.static.flickr.com/3192/2809440441_dd2b6aa078_o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4038599" cy="4419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419600" y="213360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On the handles of the Francois Vase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about 470 BC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Kleitias</a:t>
            </a:r>
            <a:r>
              <a:rPr lang="en-US" sz="1600" dirty="0" smtClean="0"/>
              <a:t> painted this scene 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Ajax carrying the body of Achilles from the battlefield at Troy.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On the left is painted, from right to left, Achilles' name, "</a:t>
            </a:r>
            <a:r>
              <a:rPr lang="en-US" sz="1600" dirty="0" err="1" smtClean="0"/>
              <a:t>AKhILEUS</a:t>
            </a:r>
            <a:r>
              <a:rPr lang="en-US" sz="1600" dirty="0" smtClean="0"/>
              <a:t>," and on the right, from left to right, Ajax's name, "AIAS."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Here </a:t>
            </a:r>
            <a:r>
              <a:rPr lang="en-US" sz="1600" dirty="0" err="1" smtClean="0"/>
              <a:t>Kleitias</a:t>
            </a:r>
            <a:r>
              <a:rPr lang="en-US" sz="1600" dirty="0" smtClean="0"/>
              <a:t> closes the story he began on that vase with the wedding of Achilles' mother, the sea nymph Thetis, with his father Peleus, and continued with a scene of Achilles chasing the young Trojan prince Troilus to capture or kill him. Here he ends it with the death of Achilles on the battlefield.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856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www.artres.com/LowRes2/TR6/S/K/B/4/ART40069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3962400" cy="4953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572000" y="2274838"/>
            <a:ext cx="388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Anonymous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Red Figure </a:t>
            </a:r>
            <a:r>
              <a:rPr lang="en-US" sz="2400" dirty="0" err="1" smtClean="0"/>
              <a:t>Stamnos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Achilles and Troilus in the presence of Athena; Ajax carrying the body of Achilles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Etruscan, from </a:t>
            </a:r>
            <a:r>
              <a:rPr lang="en-US" sz="2400" dirty="0" err="1" smtClean="0"/>
              <a:t>Vulci</a:t>
            </a:r>
            <a:r>
              <a:rPr lang="en-US" sz="2400" dirty="0" smtClean="0"/>
              <a:t>, 4th BCE.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Louvre, Paris, France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338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rew\Pictures\GETTY_GGTAP_10311734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3886200"/>
            <a:ext cx="8686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Coypel</a:t>
            </a:r>
            <a:r>
              <a:rPr lang="en-US" dirty="0"/>
              <a:t>, Antoine </a:t>
            </a:r>
            <a:r>
              <a:rPr lang="en-US" dirty="0" smtClean="0"/>
              <a:t>(1661-1722</a:t>
            </a:r>
            <a:r>
              <a:rPr lang="en-US" dirty="0"/>
              <a:t>) </a:t>
            </a:r>
            <a:r>
              <a:rPr lang="en-US" dirty="0" err="1" smtClean="0"/>
              <a:t>Coypel</a:t>
            </a:r>
            <a:r>
              <a:rPr lang="en-US" dirty="0"/>
              <a:t>, Charles-Antoine </a:t>
            </a:r>
            <a:r>
              <a:rPr lang="en-US" dirty="0" smtClean="0"/>
              <a:t>(1694-1752</a:t>
            </a:r>
            <a:r>
              <a:rPr lang="en-US" dirty="0"/>
              <a:t>) </a:t>
            </a:r>
            <a:r>
              <a:rPr lang="en-US" dirty="0" err="1" smtClean="0"/>
              <a:t>Houasse</a:t>
            </a:r>
            <a:r>
              <a:rPr lang="en-US" dirty="0"/>
              <a:t>, René-Antoine </a:t>
            </a:r>
            <a:r>
              <a:rPr lang="en-US" dirty="0" smtClean="0"/>
              <a:t>(1645-1710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Death </a:t>
            </a:r>
            <a:r>
              <a:rPr lang="en-US" dirty="0"/>
              <a:t>of Achilles </a:t>
            </a:r>
          </a:p>
          <a:p>
            <a:r>
              <a:rPr lang="en-US" dirty="0" smtClean="0"/>
              <a:t>Textiles </a:t>
            </a:r>
            <a:r>
              <a:rPr lang="en-US" dirty="0"/>
              <a:t>- Tapestries</a:t>
            </a:r>
          </a:p>
          <a:p>
            <a:r>
              <a:rPr lang="en-US" dirty="0" smtClean="0"/>
              <a:t>c</a:t>
            </a:r>
            <a:r>
              <a:rPr lang="en-US" dirty="0"/>
              <a:t>. 1730-1740</a:t>
            </a:r>
          </a:p>
          <a:p>
            <a:r>
              <a:rPr lang="en-US" dirty="0" smtClean="0"/>
              <a:t>Paris, France</a:t>
            </a:r>
            <a:endParaRPr lang="en-US" dirty="0"/>
          </a:p>
          <a:p>
            <a:r>
              <a:rPr lang="en-US" dirty="0"/>
              <a:t>Material	 </a:t>
            </a:r>
            <a:r>
              <a:rPr lang="en-US" dirty="0" smtClean="0"/>
              <a:t>unknown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ndrew\Pictures\ARTSTOR_103_41822000741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82"/>
            <a:ext cx="9144000" cy="378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62200" y="40386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David, Jacques-Louis, </a:t>
            </a:r>
            <a:r>
              <a:rPr lang="en-US" dirty="0" smtClean="0"/>
              <a:t>1748-1825 </a:t>
            </a:r>
          </a:p>
          <a:p>
            <a:r>
              <a:rPr lang="en-US" dirty="0" smtClean="0"/>
              <a:t>Funeral </a:t>
            </a:r>
            <a:r>
              <a:rPr lang="en-US" dirty="0"/>
              <a:t>of </a:t>
            </a:r>
            <a:r>
              <a:rPr lang="en-US" dirty="0" err="1"/>
              <a:t>Patroclus</a:t>
            </a:r>
            <a:endParaRPr lang="en-US" dirty="0"/>
          </a:p>
          <a:p>
            <a:r>
              <a:rPr lang="en-US" dirty="0" smtClean="0"/>
              <a:t>1779</a:t>
            </a:r>
            <a:endParaRPr lang="en-US" dirty="0"/>
          </a:p>
          <a:p>
            <a:r>
              <a:rPr lang="en-US" dirty="0" smtClean="0"/>
              <a:t>oil </a:t>
            </a:r>
            <a:r>
              <a:rPr lang="en-US" dirty="0"/>
              <a:t>on </a:t>
            </a:r>
            <a:r>
              <a:rPr lang="en-US" dirty="0" smtClean="0"/>
              <a:t>canvas</a:t>
            </a:r>
          </a:p>
          <a:p>
            <a:r>
              <a:rPr lang="en-US" dirty="0" smtClean="0"/>
              <a:t>94 </a:t>
            </a:r>
            <a:r>
              <a:rPr lang="en-US" dirty="0"/>
              <a:t>X 218 cm.</a:t>
            </a:r>
          </a:p>
          <a:p>
            <a:r>
              <a:rPr lang="en-US" dirty="0" smtClean="0"/>
              <a:t>National </a:t>
            </a:r>
            <a:r>
              <a:rPr lang="en-US" dirty="0"/>
              <a:t>Gallery of Ireland</a:t>
            </a:r>
          </a:p>
        </p:txBody>
      </p:sp>
    </p:spTree>
    <p:extLst>
      <p:ext uri="{BB962C8B-B14F-4D97-AF65-F5344CB8AC3E}">
        <p14:creationId xmlns:p14="http://schemas.microsoft.com/office/powerpoint/2010/main" val="151961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drew\Pictures\AWALTERSIG_103125455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87" y="858981"/>
            <a:ext cx="4546252" cy="5140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00188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05400" y="2136338"/>
            <a:ext cx="4038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Giovanni </a:t>
            </a:r>
            <a:r>
              <a:rPr lang="en-US" dirty="0"/>
              <a:t>Battista </a:t>
            </a:r>
            <a:r>
              <a:rPr lang="en-US" dirty="0" err="1"/>
              <a:t>Pittoni</a:t>
            </a:r>
            <a:r>
              <a:rPr lang="en-US" dirty="0"/>
              <a:t>, the younger, Italian, 1687-1767</a:t>
            </a:r>
          </a:p>
          <a:p>
            <a:r>
              <a:rPr lang="en-US" dirty="0" smtClean="0"/>
              <a:t>The </a:t>
            </a:r>
            <a:r>
              <a:rPr lang="en-US" dirty="0"/>
              <a:t>Sacrifice of </a:t>
            </a:r>
            <a:r>
              <a:rPr lang="en-US" dirty="0" err="1"/>
              <a:t>Polyxena</a:t>
            </a:r>
            <a:r>
              <a:rPr lang="en-US" dirty="0"/>
              <a:t> at the Tomb of Achilles</a:t>
            </a:r>
          </a:p>
          <a:p>
            <a:r>
              <a:rPr lang="en-US" dirty="0" smtClean="0"/>
              <a:t>painting</a:t>
            </a:r>
            <a:endParaRPr lang="en-US" dirty="0"/>
          </a:p>
          <a:p>
            <a:r>
              <a:rPr lang="en-US" dirty="0" smtClean="0"/>
              <a:t>Baroque</a:t>
            </a:r>
            <a:endParaRPr lang="en-US" dirty="0"/>
          </a:p>
          <a:p>
            <a:r>
              <a:rPr lang="en-US" dirty="0" smtClean="0"/>
              <a:t>ca</a:t>
            </a:r>
            <a:r>
              <a:rPr lang="en-US" dirty="0"/>
              <a:t>. 1735</a:t>
            </a:r>
          </a:p>
          <a:p>
            <a:r>
              <a:rPr lang="en-US" dirty="0" smtClean="0"/>
              <a:t>Venice</a:t>
            </a:r>
            <a:r>
              <a:rPr lang="en-US" dirty="0"/>
              <a:t>, Italy</a:t>
            </a:r>
          </a:p>
          <a:p>
            <a:r>
              <a:rPr lang="en-US" dirty="0" smtClean="0"/>
              <a:t>oil </a:t>
            </a:r>
            <a:r>
              <a:rPr lang="en-US" dirty="0"/>
              <a:t>on canvas</a:t>
            </a:r>
          </a:p>
        </p:txBody>
      </p:sp>
    </p:spTree>
    <p:extLst>
      <p:ext uri="{BB962C8B-B14F-4D97-AF65-F5344CB8AC3E}">
        <p14:creationId xmlns:p14="http://schemas.microsoft.com/office/powerpoint/2010/main" val="318540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4953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0" y="2690336"/>
            <a:ext cx="381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Peter Paul Rubens (1577-1640)</a:t>
            </a:r>
          </a:p>
          <a:p>
            <a:r>
              <a:rPr lang="en-US" dirty="0"/>
              <a:t>Death of Achilles (1630-32)</a:t>
            </a:r>
          </a:p>
          <a:p>
            <a:r>
              <a:rPr lang="en-US" dirty="0"/>
              <a:t>Oil painting</a:t>
            </a:r>
          </a:p>
          <a:p>
            <a:r>
              <a:rPr lang="en-US" dirty="0"/>
              <a:t>Located in Rotterdam, Netherlands in Museum </a:t>
            </a:r>
            <a:r>
              <a:rPr lang="en-US" dirty="0" err="1"/>
              <a:t>Boijmans</a:t>
            </a:r>
            <a:r>
              <a:rPr lang="en-US" dirty="0"/>
              <a:t> Van </a:t>
            </a:r>
            <a:r>
              <a:rPr lang="en-US" dirty="0" err="1"/>
              <a:t>Beuningen</a:t>
            </a:r>
            <a:r>
              <a:rPr lang="en-US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0296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57150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867400" y="2728436"/>
            <a:ext cx="3276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Gavin Hamilton (1723-1798)</a:t>
            </a:r>
          </a:p>
          <a:p>
            <a:r>
              <a:rPr lang="en-US" dirty="0"/>
              <a:t>“The Death of Achilles” (1782-1784)</a:t>
            </a:r>
          </a:p>
          <a:p>
            <a:r>
              <a:rPr lang="en-US" dirty="0"/>
              <a:t>Oil painting</a:t>
            </a:r>
          </a:p>
          <a:p>
            <a:r>
              <a:rPr lang="en-US" dirty="0"/>
              <a:t>Located in Rome, </a:t>
            </a:r>
            <a:r>
              <a:rPr lang="en-US" dirty="0" err="1"/>
              <a:t>Museo</a:t>
            </a:r>
            <a:r>
              <a:rPr lang="en-US" dirty="0"/>
              <a:t> </a:t>
            </a:r>
            <a:r>
              <a:rPr lang="en-US" dirty="0" err="1"/>
              <a:t>Nazionale</a:t>
            </a:r>
            <a:r>
              <a:rPr lang="en-US" dirty="0"/>
              <a:t> </a:t>
            </a:r>
            <a:r>
              <a:rPr lang="en-US" dirty="0" err="1"/>
              <a:t>Romono</a:t>
            </a:r>
            <a:r>
              <a:rPr lang="en-US" dirty="0"/>
              <a:t> (National Museum of Rome)</a:t>
            </a:r>
          </a:p>
        </p:txBody>
      </p:sp>
    </p:spTree>
    <p:extLst>
      <p:ext uri="{BB962C8B-B14F-4D97-AF65-F5344CB8AC3E}">
        <p14:creationId xmlns:p14="http://schemas.microsoft.com/office/powerpoint/2010/main" val="742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339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Death OF Achilles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Troy: The Death of Achilles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Andrew</cp:lastModifiedBy>
  <cp:revision>6</cp:revision>
  <dcterms:created xsi:type="dcterms:W3CDTF">2011-10-21T01:08:23Z</dcterms:created>
  <dcterms:modified xsi:type="dcterms:W3CDTF">2011-10-22T03:53:15Z</dcterms:modified>
</cp:coreProperties>
</file>