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8" r:id="rId4"/>
    <p:sldId id="264" r:id="rId5"/>
    <p:sldId id="258" r:id="rId6"/>
    <p:sldId id="265" r:id="rId7"/>
    <p:sldId id="259" r:id="rId8"/>
    <p:sldId id="279" r:id="rId9"/>
    <p:sldId id="280" r:id="rId10"/>
    <p:sldId id="268" r:id="rId11"/>
    <p:sldId id="267" r:id="rId12"/>
    <p:sldId id="273" r:id="rId13"/>
    <p:sldId id="266" r:id="rId14"/>
    <p:sldId id="274" r:id="rId15"/>
    <p:sldId id="277" r:id="rId16"/>
    <p:sldId id="276" r:id="rId17"/>
    <p:sldId id="275" r:id="rId18"/>
    <p:sldId id="269" r:id="rId19"/>
    <p:sldId id="270" r:id="rId20"/>
    <p:sldId id="260" r:id="rId21"/>
    <p:sldId id="271" r:id="rId22"/>
    <p:sldId id="272" r:id="rId23"/>
    <p:sldId id="261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C96A-12B5-4998-9604-F9B54E8E812A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E5E19-2120-4605-9DFD-F917A1048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69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E5E19-2120-4605-9DFD-F917A1048D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01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6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59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4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333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13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96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4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28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80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6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105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9DE4-03E6-4EBE-A274-118B868AEA79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BD4B7-1AA0-465E-BDBE-8EADE290B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738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literature.com/forums/showthread.php?p=10626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hanas.de/Greeks/Mythology/ActaeonLouvreCA3482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ahanas.de/Greeks/Mythology/ActaeonLouvreCA348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ahanas.de/Greeks/Mythology/ActaeonLouvreCA348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lahanas.de/Greeks/Mythology/ActaeonLouvreCA348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Metamorphoses of a Myth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Actaeon</a:t>
            </a:r>
            <a:r>
              <a:rPr lang="en-US" dirty="0" smtClean="0"/>
              <a:t> in Antiquity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420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534561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Actaeon</a:t>
            </a:r>
            <a:r>
              <a:rPr lang="en-US" sz="1600" dirty="0" smtClean="0"/>
              <a:t> (</a:t>
            </a:r>
            <a:r>
              <a:rPr lang="en-US" sz="1600" dirty="0" err="1" smtClean="0"/>
              <a:t>Aktaion</a:t>
            </a:r>
            <a:r>
              <a:rPr lang="en-US" sz="1600" dirty="0" smtClean="0"/>
              <a:t>) is transformed into a stag </a:t>
            </a:r>
            <a:r>
              <a:rPr lang="en-US" sz="1600" dirty="0" smtClean="0"/>
              <a:t>(for the first time indicated </a:t>
            </a:r>
            <a:r>
              <a:rPr lang="en-US" sz="1600" dirty="0" smtClean="0"/>
              <a:t>by the pair of horns) by Artemis, and torn apart by his dogs. Artemis is depicted with flaming torch and quiver. She is attended by </a:t>
            </a:r>
            <a:r>
              <a:rPr lang="en-US" sz="1600" dirty="0" err="1" smtClean="0"/>
              <a:t>Lyssa</a:t>
            </a:r>
            <a:r>
              <a:rPr lang="en-US" sz="1600" dirty="0" smtClean="0"/>
              <a:t> (personification of raving madness) who drives the dogs to fury. </a:t>
            </a:r>
            <a:r>
              <a:rPr lang="en-US" sz="1600" dirty="0" err="1" smtClean="0"/>
              <a:t>Lyssa</a:t>
            </a:r>
            <a:r>
              <a:rPr lang="en-US" sz="1600" dirty="0" smtClean="0"/>
              <a:t> is depicted as a Thracian huntress (similar to </a:t>
            </a:r>
            <a:r>
              <a:rPr lang="en-US" sz="1600" dirty="0" err="1" smtClean="0"/>
              <a:t>Bendis</a:t>
            </a:r>
            <a:r>
              <a:rPr lang="en-US" sz="1600" dirty="0" smtClean="0"/>
              <a:t>) with a fox-head cap. Zeus passively observes the scene.</a:t>
            </a:r>
          </a:p>
          <a:p>
            <a:r>
              <a:rPr lang="en-US" sz="1600" dirty="0" smtClean="0"/>
              <a:t>c 440 BC, Attributed to the </a:t>
            </a:r>
            <a:r>
              <a:rPr lang="en-US" sz="1600" dirty="0" err="1" smtClean="0"/>
              <a:t>Lykaon</a:t>
            </a:r>
            <a:r>
              <a:rPr lang="en-US" sz="1600" dirty="0" smtClean="0"/>
              <a:t> Painter</a:t>
            </a:r>
            <a:endParaRPr lang="en-US" sz="1600" dirty="0"/>
          </a:p>
        </p:txBody>
      </p:sp>
      <p:pic>
        <p:nvPicPr>
          <p:cNvPr id="25604" name="Picture 4" descr="http://zoom.mfa.org/fif=sc2%2FSC203735.fpx&amp;obj=iip,1.0&amp;wid=636&amp;cell=636,524&amp;cvt=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724525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495800"/>
            <a:ext cx="3733800" cy="2057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dirty="0"/>
              <a:t>Magna Graecia  </a:t>
            </a:r>
          </a:p>
          <a:p>
            <a:pPr marL="0" indent="0">
              <a:buNone/>
            </a:pPr>
            <a:r>
              <a:rPr lang="en-US" sz="1400" dirty="0" smtClean="0"/>
              <a:t>Artemis </a:t>
            </a:r>
            <a:r>
              <a:rPr lang="en-US" sz="1400" dirty="0"/>
              <a:t>and </a:t>
            </a:r>
            <a:r>
              <a:rPr lang="en-US" sz="1400" dirty="0" err="1"/>
              <a:t>Actaeon</a:t>
            </a:r>
            <a:r>
              <a:rPr lang="en-US" sz="1400" dirty="0"/>
              <a:t>, </a:t>
            </a:r>
            <a:r>
              <a:rPr lang="en-US" sz="1400" dirty="0" err="1"/>
              <a:t>Metope</a:t>
            </a:r>
            <a:r>
              <a:rPr lang="en-US" sz="1400" dirty="0"/>
              <a:t> from the Temple of Hera, Temple E, in </a:t>
            </a:r>
            <a:r>
              <a:rPr lang="en-US" sz="1400" dirty="0" err="1"/>
              <a:t>Selinus</a:t>
            </a:r>
            <a:r>
              <a:rPr lang="en-US" sz="1400" dirty="0"/>
              <a:t> 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sculpture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c</a:t>
            </a:r>
            <a:r>
              <a:rPr lang="en-US" sz="1400" dirty="0"/>
              <a:t>. 470-450 BC  </a:t>
            </a:r>
          </a:p>
          <a:p>
            <a:pPr marL="0" indent="0">
              <a:buNone/>
            </a:pPr>
            <a:r>
              <a:rPr lang="en-US" sz="1400" dirty="0" smtClean="0"/>
              <a:t>Material  </a:t>
            </a:r>
            <a:r>
              <a:rPr lang="en-US" sz="1400" dirty="0"/>
              <a:t>limestone and marble  </a:t>
            </a:r>
          </a:p>
          <a:p>
            <a:pPr marL="0" indent="0">
              <a:buNone/>
            </a:pPr>
            <a:r>
              <a:rPr lang="en-US" sz="1400" dirty="0"/>
              <a:t>Measurements  height: 162 cm  </a:t>
            </a:r>
          </a:p>
          <a:p>
            <a:pPr marL="0" indent="0">
              <a:buNone/>
            </a:pPr>
            <a:r>
              <a:rPr lang="en-US" sz="1400" dirty="0" err="1" smtClean="0"/>
              <a:t>Museo</a:t>
            </a:r>
            <a:r>
              <a:rPr lang="en-US" sz="1400" dirty="0" smtClean="0"/>
              <a:t> </a:t>
            </a:r>
            <a:r>
              <a:rPr lang="en-US" sz="1400" dirty="0" err="1"/>
              <a:t>archeologico</a:t>
            </a:r>
            <a:r>
              <a:rPr lang="en-US" sz="1400" dirty="0"/>
              <a:t> "A. Salinas" (Palermo, Italy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This standing </a:t>
            </a:r>
            <a:r>
              <a:rPr lang="en-US" sz="1400" dirty="0" err="1" smtClean="0"/>
              <a:t>Actaeon</a:t>
            </a:r>
            <a:r>
              <a:rPr lang="en-US" sz="1400" dirty="0" smtClean="0"/>
              <a:t> type becomes the norm in later art in Italy.</a:t>
            </a:r>
            <a:endParaRPr lang="en-US" sz="1400" dirty="0"/>
          </a:p>
        </p:txBody>
      </p:sp>
      <p:sp>
        <p:nvSpPr>
          <p:cNvPr id="24578" name="AutoShape 2" descr="http://www.mlahanas.de/Greeks/Mythology/Images/ActaeonTemp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\\nts1\home\toms\windows\Desktop\SCALA_ARCHIVES_1039779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" y="0"/>
            <a:ext cx="482203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 Death Actaeon BM VaseF1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76"/>
            <a:ext cx="576072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638799"/>
            <a:ext cx="586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Dolon</a:t>
            </a:r>
            <a:r>
              <a:rPr lang="en-US" sz="1400" dirty="0"/>
              <a:t> Painter</a:t>
            </a:r>
            <a:br>
              <a:rPr lang="en-US" sz="1400" dirty="0"/>
            </a:br>
            <a:r>
              <a:rPr lang="en-US" sz="1400" dirty="0" err="1"/>
              <a:t>Actaeon</a:t>
            </a:r>
            <a:r>
              <a:rPr lang="en-US" sz="1400" dirty="0"/>
              <a:t> attacked by his hounds. </a:t>
            </a:r>
            <a:br>
              <a:rPr lang="en-US" sz="1400" dirty="0"/>
            </a:br>
            <a:r>
              <a:rPr lang="en-US" sz="1400" dirty="0"/>
              <a:t>Detail from a red-figure </a:t>
            </a:r>
            <a:r>
              <a:rPr lang="en-US" sz="1400" dirty="0" err="1"/>
              <a:t>Lucanian</a:t>
            </a:r>
            <a:r>
              <a:rPr lang="en-US" sz="1400" dirty="0"/>
              <a:t> </a:t>
            </a:r>
            <a:r>
              <a:rPr lang="en-US" sz="1400" dirty="0" err="1"/>
              <a:t>nestoris</a:t>
            </a:r>
            <a:r>
              <a:rPr lang="en-US" sz="1400" dirty="0"/>
              <a:t>, </a:t>
            </a:r>
            <a:r>
              <a:rPr lang="en-US" sz="1400" dirty="0" err="1"/>
              <a:t>ca</a:t>
            </a:r>
            <a:r>
              <a:rPr lang="en-US" sz="1400" dirty="0"/>
              <a:t> 390-380 BC. From the Basilicata.</a:t>
            </a:r>
            <a:br>
              <a:rPr lang="en-US" sz="1400" dirty="0"/>
            </a:br>
            <a:r>
              <a:rPr lang="en-US" sz="1400" dirty="0"/>
              <a:t>British Museum</a:t>
            </a:r>
            <a:br>
              <a:rPr lang="en-US" sz="1400" dirty="0"/>
            </a:br>
            <a:r>
              <a:rPr lang="en-US" sz="1400" dirty="0"/>
              <a:t>GR 1865.1-13.17 (Cat. Vases F 176)</a:t>
            </a:r>
          </a:p>
        </p:txBody>
      </p:sp>
    </p:spTree>
    <p:extLst>
      <p:ext uri="{BB962C8B-B14F-4D97-AF65-F5344CB8AC3E}">
        <p14:creationId xmlns="" xmlns:p14="http://schemas.microsoft.com/office/powerpoint/2010/main" val="22371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lib.haifa.ac.il/collections/art/gr/choephoroi_death_of_aktaion_34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848350" cy="4219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Choephoroi</a:t>
            </a:r>
            <a:r>
              <a:rPr lang="en-US" dirty="0" smtClean="0"/>
              <a:t> Painter. Death of </a:t>
            </a:r>
            <a:r>
              <a:rPr lang="en-US" dirty="0" err="1" smtClean="0"/>
              <a:t>Actaeon</a:t>
            </a:r>
            <a:r>
              <a:rPr lang="en-US" dirty="0" smtClean="0"/>
              <a:t> (c. 350-340 B.C.)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990" y="4419600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DEATH OF AKTAION</a:t>
            </a:r>
          </a:p>
          <a:p>
            <a:r>
              <a:rPr lang="en-US" dirty="0" err="1" smtClean="0"/>
              <a:t>Badisches</a:t>
            </a:r>
            <a:r>
              <a:rPr lang="en-US" dirty="0" smtClean="0"/>
              <a:t> </a:t>
            </a:r>
            <a:r>
              <a:rPr lang="en-US" dirty="0" err="1" smtClean="0"/>
              <a:t>Landensmuseum</a:t>
            </a:r>
            <a:r>
              <a:rPr lang="en-US" dirty="0" smtClean="0"/>
              <a:t>,</a:t>
            </a:r>
          </a:p>
          <a:p>
            <a:r>
              <a:rPr lang="en-US" dirty="0" smtClean="0"/>
              <a:t>Karlsruhe</a:t>
            </a:r>
            <a:r>
              <a:rPr lang="en-US" dirty="0"/>
              <a:t>, Germany </a:t>
            </a:r>
          </a:p>
          <a:p>
            <a:r>
              <a:rPr lang="en-US" dirty="0" err="1" smtClean="0"/>
              <a:t>Apulian</a:t>
            </a:r>
            <a:r>
              <a:rPr lang="en-US" dirty="0" smtClean="0"/>
              <a:t> </a:t>
            </a:r>
            <a:r>
              <a:rPr lang="en-US" dirty="0"/>
              <a:t>Red-figure</a:t>
            </a:r>
          </a:p>
          <a:p>
            <a:r>
              <a:rPr lang="en-US" dirty="0" err="1" smtClean="0"/>
              <a:t>Skyphos</a:t>
            </a:r>
            <a:endParaRPr lang="en-US" dirty="0"/>
          </a:p>
          <a:p>
            <a:r>
              <a:rPr lang="en-US" dirty="0" smtClean="0"/>
              <a:t>Date</a:t>
            </a:r>
            <a:r>
              <a:rPr lang="en-US" dirty="0"/>
              <a:t>: </a:t>
            </a:r>
            <a:r>
              <a:rPr lang="en-US" dirty="0" err="1"/>
              <a:t>ca</a:t>
            </a:r>
            <a:r>
              <a:rPr lang="en-US" dirty="0"/>
              <a:t> 400 - 350 BC</a:t>
            </a:r>
          </a:p>
          <a:p>
            <a:r>
              <a:rPr lang="en-US" dirty="0"/>
              <a:t>Period: Late Classical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4" descr="Actéon - Drama Francês - M.A. Charpent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Actéon - Drama Francês - M.A. Charpent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5061756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9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Actaeo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" y="130124"/>
            <a:ext cx="5172075" cy="666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4481119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Apulian</a:t>
            </a:r>
            <a:r>
              <a:rPr lang="en-US" sz="1400" dirty="0"/>
              <a:t> red-figure </a:t>
            </a:r>
            <a:r>
              <a:rPr lang="en-US" sz="1400" dirty="0" err="1"/>
              <a:t>situla</a:t>
            </a:r>
            <a:r>
              <a:rPr lang="en-US" sz="1400" dirty="0"/>
              <a:t> near </a:t>
            </a:r>
            <a:r>
              <a:rPr lang="en-US" sz="1400" dirty="0" err="1"/>
              <a:t>Hippolyte</a:t>
            </a:r>
            <a:r>
              <a:rPr lang="en-US" sz="1400" dirty="0"/>
              <a:t> Painter showing (below) </a:t>
            </a:r>
            <a:r>
              <a:rPr lang="en-US" sz="1400" dirty="0" err="1"/>
              <a:t>Actaeon</a:t>
            </a:r>
            <a:r>
              <a:rPr lang="en-US" sz="1400" dirty="0"/>
              <a:t> sprouting stag's horns, which attracts his dog's curiosity, while his mother </a:t>
            </a:r>
            <a:r>
              <a:rPr lang="en-US" sz="1400" dirty="0" err="1"/>
              <a:t>Autonoe</a:t>
            </a:r>
            <a:r>
              <a:rPr lang="en-US" sz="1400" dirty="0"/>
              <a:t> gestures anxiously from left and Artemis stands on right with second dog; and (above) Apollo (father of </a:t>
            </a:r>
            <a:r>
              <a:rPr lang="en-US" sz="1400" dirty="0" err="1"/>
              <a:t>Aristaeus</a:t>
            </a:r>
            <a:r>
              <a:rPr lang="en-US" sz="1400" dirty="0"/>
              <a:t> and grandfather of </a:t>
            </a:r>
            <a:r>
              <a:rPr lang="en-US" sz="1400" dirty="0" err="1"/>
              <a:t>Actaeon</a:t>
            </a:r>
            <a:r>
              <a:rPr lang="en-US" sz="1400" dirty="0"/>
              <a:t>), satyr or </a:t>
            </a:r>
            <a:r>
              <a:rPr lang="en-US" sz="1400" dirty="0" err="1"/>
              <a:t>Actaeon's</a:t>
            </a:r>
            <a:r>
              <a:rPr lang="en-US" sz="1400" dirty="0"/>
              <a:t> father </a:t>
            </a:r>
            <a:r>
              <a:rPr lang="en-US" sz="1400" dirty="0" err="1"/>
              <a:t>Aristaeus</a:t>
            </a:r>
            <a:r>
              <a:rPr lang="en-US" sz="1400" dirty="0"/>
              <a:t>, and Pan; </a:t>
            </a:r>
            <a:r>
              <a:rPr lang="en-US" sz="1400" b="1" dirty="0" err="1"/>
              <a:t>Kilinski</a:t>
            </a:r>
            <a:r>
              <a:rPr lang="en-US" sz="1400" b="1" dirty="0"/>
              <a:t> cat. #29.</a:t>
            </a:r>
            <a:endParaRPr lang="en-US" sz="1400" dirty="0"/>
          </a:p>
        </p:txBody>
      </p:sp>
      <p:pic>
        <p:nvPicPr>
          <p:cNvPr id="4100" name="Picture 4" descr="Actaeo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15" y="381000"/>
            <a:ext cx="379419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144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\\nts1\home\toms\windows\Desktop\ARTSTOR_103_41822000157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73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9390" y="2312567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Cinerary Urn: Front </a:t>
            </a:r>
            <a:r>
              <a:rPr lang="en-US" dirty="0" err="1"/>
              <a:t>Actaeon</a:t>
            </a:r>
            <a:r>
              <a:rPr lang="en-US" dirty="0"/>
              <a:t>  </a:t>
            </a:r>
          </a:p>
          <a:p>
            <a:r>
              <a:rPr lang="en-US" dirty="0"/>
              <a:t>Date  2nd C. B.C  </a:t>
            </a:r>
          </a:p>
          <a:p>
            <a:r>
              <a:rPr lang="en-US" dirty="0"/>
              <a:t>Material  alabaster  </a:t>
            </a:r>
          </a:p>
          <a:p>
            <a:r>
              <a:rPr lang="en-US" dirty="0" smtClean="0"/>
              <a:t>Sculpture-</a:t>
            </a:r>
            <a:r>
              <a:rPr lang="en-US" dirty="0"/>
              <a:t>-</a:t>
            </a:r>
            <a:r>
              <a:rPr lang="en-US" dirty="0" err="1"/>
              <a:t>Etrusco</a:t>
            </a:r>
            <a:r>
              <a:rPr lang="en-US" dirty="0"/>
              <a:t>/Italic (Etruria)--199-100 BC  </a:t>
            </a:r>
          </a:p>
          <a:p>
            <a:r>
              <a:rPr lang="en-US" dirty="0" err="1" smtClean="0"/>
              <a:t>Volterra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732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nts1\home\toms\windows\Desktop\SCALA_ARCHIVES_1039779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" y="0"/>
            <a:ext cx="9144000" cy="6107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72" y="6064997"/>
            <a:ext cx="8897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Etruscan  </a:t>
            </a:r>
            <a:r>
              <a:rPr lang="en-US" dirty="0" smtClean="0"/>
              <a:t>Urn </a:t>
            </a:r>
            <a:r>
              <a:rPr lang="en-US" dirty="0"/>
              <a:t>with </a:t>
            </a:r>
            <a:r>
              <a:rPr lang="en-US" dirty="0" err="1"/>
              <a:t>Actaeon</a:t>
            </a:r>
            <a:r>
              <a:rPr lang="en-US" dirty="0"/>
              <a:t> attacked by dogs (Death of </a:t>
            </a:r>
            <a:r>
              <a:rPr lang="en-US" dirty="0" err="1"/>
              <a:t>Actaeon</a:t>
            </a:r>
            <a:r>
              <a:rPr lang="en-US" dirty="0"/>
              <a:t>)  </a:t>
            </a:r>
          </a:p>
          <a:p>
            <a:r>
              <a:rPr lang="en-US" dirty="0" smtClean="0"/>
              <a:t>Alabaster sculpture, 2nd </a:t>
            </a:r>
            <a:r>
              <a:rPr lang="en-US" dirty="0"/>
              <a:t>century BC </a:t>
            </a:r>
            <a:r>
              <a:rPr lang="en-US" dirty="0" smtClean="0"/>
              <a:t>, Measurements  </a:t>
            </a:r>
            <a:r>
              <a:rPr lang="en-US" dirty="0"/>
              <a:t>51 x 39 x 23 cm  </a:t>
            </a:r>
          </a:p>
          <a:p>
            <a:r>
              <a:rPr lang="en-US" dirty="0"/>
              <a:t>Repository  </a:t>
            </a:r>
            <a:r>
              <a:rPr lang="en-US" dirty="0" err="1"/>
              <a:t>Museo</a:t>
            </a:r>
            <a:r>
              <a:rPr lang="en-US" dirty="0"/>
              <a:t> </a:t>
            </a:r>
            <a:r>
              <a:rPr lang="en-US" dirty="0" err="1"/>
              <a:t>Etrusco</a:t>
            </a:r>
            <a:r>
              <a:rPr lang="en-US" dirty="0"/>
              <a:t> </a:t>
            </a:r>
            <a:r>
              <a:rPr lang="en-US" dirty="0" err="1"/>
              <a:t>Guarnacci</a:t>
            </a:r>
            <a:r>
              <a:rPr lang="en-US" dirty="0"/>
              <a:t>, </a:t>
            </a:r>
            <a:r>
              <a:rPr lang="en-US" dirty="0" err="1"/>
              <a:t>Volterra</a:t>
            </a:r>
            <a:r>
              <a:rPr lang="en-US" dirty="0"/>
              <a:t> 356 </a:t>
            </a:r>
          </a:p>
        </p:txBody>
      </p:sp>
    </p:spTree>
    <p:extLst>
      <p:ext uri="{BB962C8B-B14F-4D97-AF65-F5344CB8AC3E}">
        <p14:creationId xmlns="" xmlns:p14="http://schemas.microsoft.com/office/powerpoint/2010/main" val="2600183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iana (Artemis) &amp; Actaeon | Roman fresco Pompe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63887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ARTEMIS &amp; AKTAION</a:t>
            </a:r>
          </a:p>
          <a:p>
            <a:r>
              <a:rPr lang="en-US" sz="1600" dirty="0" smtClean="0"/>
              <a:t>Museum Collection: </a:t>
            </a:r>
            <a:r>
              <a:rPr lang="en-US" sz="1600" dirty="0" err="1" smtClean="0"/>
              <a:t>Museo</a:t>
            </a:r>
            <a:r>
              <a:rPr lang="en-US" sz="1600" dirty="0" smtClean="0"/>
              <a:t> </a:t>
            </a:r>
            <a:r>
              <a:rPr lang="en-US" sz="1600" dirty="0" err="1" smtClean="0"/>
              <a:t>Archeologico</a:t>
            </a:r>
            <a:r>
              <a:rPr lang="en-US" sz="1600" dirty="0" smtClean="0"/>
              <a:t> </a:t>
            </a:r>
            <a:r>
              <a:rPr lang="en-US" sz="1600" dirty="0" err="1" smtClean="0"/>
              <a:t>Nazionale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Napoli, Naples, Italy </a:t>
            </a:r>
            <a:br>
              <a:rPr lang="en-US" sz="1600" dirty="0" smtClean="0"/>
            </a:br>
            <a:r>
              <a:rPr lang="en-US" sz="1600" dirty="0" smtClean="0"/>
              <a:t>Type: Fresco, Roman, Pompeii</a:t>
            </a:r>
            <a:br>
              <a:rPr lang="en-US" sz="1600" dirty="0" smtClean="0"/>
            </a:br>
            <a:r>
              <a:rPr lang="en-US" sz="1600" dirty="0" smtClean="0"/>
              <a:t>Imperial Roman</a:t>
            </a:r>
          </a:p>
          <a:p>
            <a:r>
              <a:rPr lang="en-US" sz="1600" b="1" dirty="0" smtClean="0"/>
              <a:t>SUMMARY</a:t>
            </a:r>
            <a:endParaRPr lang="en-US" sz="1600" dirty="0" smtClean="0"/>
          </a:p>
          <a:p>
            <a:r>
              <a:rPr lang="en-US" sz="1600" dirty="0" smtClean="0"/>
              <a:t>Artemis stands holding a bow, watching as </a:t>
            </a:r>
            <a:r>
              <a:rPr lang="en-US" sz="1600" dirty="0" err="1" smtClean="0"/>
              <a:t>Aktaion</a:t>
            </a:r>
            <a:r>
              <a:rPr lang="en-US" sz="1600" dirty="0" smtClean="0"/>
              <a:t> is torn apart by his hounds. The stag-head above the boy's head represents his metamorphosis.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.11.6 Pompeii. March 2009. Room 7, east wall of triclinium.  Wall painting of Acteon and Artemis, or Diana. See Bragantini, de Vos, Badoni, 1981. Pitture e Pavimenti di Pompei, Parte 1. Rome: ICCD. Page 155.&#10;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96000" cy="4572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/>
              <a:t>Pompeii. Casa </a:t>
            </a:r>
            <a:r>
              <a:rPr lang="en-US" sz="1200" b="1" dirty="0" err="1" smtClean="0"/>
              <a:t>della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Venere</a:t>
            </a:r>
            <a:r>
              <a:rPr lang="en-US" sz="1200" b="1" dirty="0" smtClean="0"/>
              <a:t> in Bikini or House of Venus in the Bikini</a:t>
            </a:r>
            <a:endParaRPr lang="en-US" sz="1200" dirty="0" smtClean="0"/>
          </a:p>
          <a:p>
            <a:r>
              <a:rPr lang="en-US" sz="1200" b="1" dirty="0" smtClean="0"/>
              <a:t>or </a:t>
            </a:r>
            <a:r>
              <a:rPr lang="en-US" sz="1200" b="1" dirty="0" err="1" smtClean="0"/>
              <a:t>Domus</a:t>
            </a:r>
            <a:r>
              <a:rPr lang="en-US" sz="1200" b="1" dirty="0" smtClean="0"/>
              <a:t> of </a:t>
            </a:r>
            <a:r>
              <a:rPr lang="en-US" sz="1200" b="1" dirty="0" err="1" smtClean="0"/>
              <a:t>Maximus</a:t>
            </a:r>
            <a:endParaRPr lang="en-US" sz="12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Room 7, east wall of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triclinium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.  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Wall painting of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Acteon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6699"/>
                </a:solidFill>
                <a:effectLst/>
                <a:latin typeface="Arial" pitchFamily="34" charset="0"/>
                <a:cs typeface="Arial" pitchFamily="34" charset="0"/>
              </a:rPr>
              <a:t> and Artemis, or Diana.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[unnumbered] page of Classical Antiquity, Vol. 3, No. 1, Apr., 198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1" t="24905" r="-4481" b="12594"/>
          <a:stretch/>
        </p:blipFill>
        <p:spPr bwMode="auto">
          <a:xfrm>
            <a:off x="1447800" y="228600"/>
            <a:ext cx="6491553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6927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[unnumbered] page of Classical Antiquity, Vol. 3, No. 1, Apr., 1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33" t="18015" r="9649" b="13261"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rt-prints-on-demand.com/kunst/vincenzo_loria/actaeon_disco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9" y="0"/>
            <a:ext cx="4624551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68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. Sarcophagus with garlands and scenes from the legend of Actaion.Left oval:Actaion,who has surprised the goddess Artemis in her bath,is attacked by his own pack of hounds.Right:putti pour water for Artemis. Marble,99 x 236 cm.Borghese Collection. Ma 459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795"/>
          <a:stretch>
            <a:fillRect/>
          </a:stretch>
        </p:blipFill>
        <p:spPr bwMode="auto">
          <a:xfrm>
            <a:off x="152400" y="304800"/>
            <a:ext cx="8687356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380672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ROMAN SARCOPHAGUS 2ND CE</a:t>
            </a:r>
          </a:p>
          <a:p>
            <a:r>
              <a:rPr lang="en-US" dirty="0" smtClean="0"/>
              <a:t>Sarcophagus with garlands and scenes from the legend of </a:t>
            </a:r>
            <a:r>
              <a:rPr lang="en-US" dirty="0" err="1" smtClean="0"/>
              <a:t>Actaion.Left</a:t>
            </a:r>
            <a:r>
              <a:rPr lang="en-US" dirty="0" smtClean="0"/>
              <a:t> </a:t>
            </a:r>
            <a:r>
              <a:rPr lang="en-US" dirty="0" err="1" smtClean="0"/>
              <a:t>oval:Actaion,who</a:t>
            </a:r>
            <a:r>
              <a:rPr lang="en-US" dirty="0" smtClean="0"/>
              <a:t> has surprised the goddess Artemis in her </a:t>
            </a:r>
            <a:r>
              <a:rPr lang="en-US" dirty="0" err="1" smtClean="0"/>
              <a:t>bath,is</a:t>
            </a:r>
            <a:r>
              <a:rPr lang="en-US" dirty="0" smtClean="0"/>
              <a:t> attacked by his own pack of </a:t>
            </a:r>
            <a:r>
              <a:rPr lang="en-US" dirty="0" err="1" smtClean="0"/>
              <a:t>hounds.Right:putti</a:t>
            </a:r>
            <a:r>
              <a:rPr lang="en-US" dirty="0" smtClean="0"/>
              <a:t> pour water for Artemis. Marble,99 x 236 </a:t>
            </a:r>
            <a:r>
              <a:rPr lang="en-US" dirty="0" err="1" smtClean="0"/>
              <a:t>cm.Borghese</a:t>
            </a:r>
            <a:r>
              <a:rPr lang="en-US" dirty="0" smtClean="0"/>
              <a:t> Collection. Ma 459Louvre, </a:t>
            </a:r>
            <a:r>
              <a:rPr lang="en-US" dirty="0" err="1" smtClean="0"/>
              <a:t>Departement</a:t>
            </a:r>
            <a:r>
              <a:rPr lang="en-US" dirty="0" smtClean="0"/>
              <a:t> des </a:t>
            </a:r>
            <a:r>
              <a:rPr lang="en-US" dirty="0" err="1" smtClean="0"/>
              <a:t>Antiquites</a:t>
            </a:r>
            <a:r>
              <a:rPr lang="en-US" dirty="0" smtClean="0"/>
              <a:t> </a:t>
            </a:r>
            <a:r>
              <a:rPr lang="en-US" dirty="0" err="1" smtClean="0"/>
              <a:t>Grecques</a:t>
            </a:r>
            <a:r>
              <a:rPr lang="en-US" dirty="0" smtClean="0"/>
              <a:t>/</a:t>
            </a:r>
            <a:r>
              <a:rPr lang="en-US" dirty="0" err="1" smtClean="0"/>
              <a:t>Romaines</a:t>
            </a:r>
            <a:r>
              <a:rPr lang="en-US" dirty="0" smtClean="0"/>
              <a:t>, Paris, France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photos.worldisround.com/photos/23/321/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3152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0600" y="6211669"/>
            <a:ext cx="3079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Diana &amp; maids bathing mosaic</a:t>
            </a:r>
          </a:p>
          <a:p>
            <a:r>
              <a:rPr lang="en-US" b="1" dirty="0" err="1" smtClean="0"/>
              <a:t>Volubilis</a:t>
            </a:r>
            <a:r>
              <a:rPr lang="en-US" b="1" dirty="0" smtClean="0"/>
              <a:t>, Morocco</a:t>
            </a:r>
            <a:endParaRPr lang="en-US" dirty="0"/>
          </a:p>
        </p:txBody>
      </p:sp>
      <p:pic>
        <p:nvPicPr>
          <p:cNvPr id="29700" name="Picture 4" descr="Diana &amp; maids bathing mosa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erra.antiqua.free.fr/mosaiques/Diane%20et%20Acteon%20Timgad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972050" cy="55054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62116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mosaic in the Villa of Trajan at </a:t>
            </a:r>
            <a:r>
              <a:rPr lang="en-US" b="1" dirty="0" smtClean="0"/>
              <a:t>Timgad</a:t>
            </a:r>
            <a:r>
              <a:rPr lang="en-US" dirty="0" smtClean="0"/>
              <a:t> (late fourth- or early fifth-century) shows </a:t>
            </a:r>
            <a:r>
              <a:rPr lang="en-US" b="1" dirty="0" err="1" smtClean="0"/>
              <a:t>Actaeon</a:t>
            </a:r>
            <a:r>
              <a:rPr lang="en-US" dirty="0" smtClean="0"/>
              <a:t> both on top of the cave and reflected in the water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10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http://www.online-literature.com/forums/showthread.php?p=1062652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28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9738" cy="5943600"/>
          </a:xfrm>
          <a:prstGeom prst="rect">
            <a:avLst/>
          </a:prstGeom>
          <a:noFill/>
        </p:spPr>
      </p:pic>
      <p:pic>
        <p:nvPicPr>
          <p:cNvPr id="6" name="Picture 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484" y="0"/>
            <a:ext cx="5999516" cy="36576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38600" y="4419600"/>
            <a:ext cx="434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Amphora with Artemis and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Aktaeon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Eucharides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Painter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C.500-480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Attic clay,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Hamburg Museum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fue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Kunst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und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Gewerbe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dirty="0" smtClean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Note that </a:t>
            </a:r>
            <a:r>
              <a:rPr kumimoji="0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Actaeon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is wearing a deerskin.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esternhumanities101.pbworks.com/f/ArtemisSlayingActaeon%20470%20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853031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934670"/>
            <a:ext cx="541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Pan Painter. </a:t>
            </a:r>
            <a:r>
              <a:rPr lang="en-US" i="1" dirty="0" smtClean="0"/>
              <a:t>Artemis Slaying </a:t>
            </a:r>
            <a:r>
              <a:rPr lang="en-US" i="1" dirty="0" err="1" smtClean="0"/>
              <a:t>Actaeon</a:t>
            </a:r>
            <a:r>
              <a:rPr lang="en-US" dirty="0" smtClean="0"/>
              <a:t>. Red figure decoration on bell crater. 37 cm. c. 470 BC. Museum of Fine Arts in Boston, Massachusetts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[unnumbered] page of Classical Antiquity, Vol. 3, No. 1, Apr., 19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1" t="25254" r="7130" b="24478"/>
          <a:stretch>
            <a:fillRect/>
          </a:stretch>
        </p:blipFill>
        <p:spPr bwMode="auto">
          <a:xfrm>
            <a:off x="1143000" y="228600"/>
            <a:ext cx="63246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00400" y="5819002"/>
            <a:ext cx="38613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Melian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relief; Paris, Louvre, Nr. 4447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b="1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480-430 B.C.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20 cm x 20 cm</a:t>
            </a: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0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mlahanas.de/Greeks/Mythology/Images/ActaeonCA3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652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0" y="1600200"/>
            <a:ext cx="358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Painter </a:t>
            </a:r>
            <a:r>
              <a:rPr lang="en-US" dirty="0" smtClean="0"/>
              <a:t>of the Woolly Satyrs</a:t>
            </a:r>
            <a:br>
              <a:rPr lang="en-US" dirty="0" smtClean="0"/>
            </a:br>
            <a:r>
              <a:rPr lang="en-US" dirty="0" err="1" smtClean="0"/>
              <a:t>Actaeon's</a:t>
            </a:r>
            <a:r>
              <a:rPr lang="en-US" dirty="0" smtClean="0"/>
              <a:t> death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scene is probably based on Aeschylus' lost play The </a:t>
            </a:r>
            <a:r>
              <a:rPr lang="en-US" dirty="0" err="1" smtClean="0"/>
              <a:t>Toxitides</a:t>
            </a:r>
            <a:r>
              <a:rPr lang="en-US" dirty="0" smtClean="0"/>
              <a:t>, which dealt with the story of </a:t>
            </a:r>
            <a:r>
              <a:rPr lang="en-US" dirty="0" err="1" smtClean="0"/>
              <a:t>Actaeon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Side </a:t>
            </a:r>
            <a:r>
              <a:rPr lang="en-US" dirty="0" smtClean="0"/>
              <a:t>A from an Attic red-figure volute crater, ca. 450–440 BC.</a:t>
            </a:r>
            <a:br>
              <a:rPr lang="en-US" dirty="0" smtClean="0"/>
            </a:br>
            <a:r>
              <a:rPr lang="en-US" dirty="0" smtClean="0"/>
              <a:t>Dimensions H. 51 cm (20 in.), Diam. 33.1 cm (13 in</a:t>
            </a:r>
            <a:r>
              <a:rPr lang="en-US" dirty="0" smtClean="0"/>
              <a:t>.)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Musée</a:t>
            </a:r>
            <a:r>
              <a:rPr lang="en-US" dirty="0" smtClean="0"/>
              <a:t> du Louvre, Paris, France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http://www.mlahanas.de/Greeks/Mythology/ActaeonLouvreCA3482.html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esternhumanities101.pbworks.com/f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327223" cy="2743200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e/e2/Krater_Aktaion_Louvre_CA3482_n2.jpg/800px-Krater_Aktaion_Louvre_CA3482_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39433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67000" y="40386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Painter of the Woolly Satyrs</a:t>
            </a:r>
            <a:br>
              <a:rPr lang="en-US" dirty="0" smtClean="0"/>
            </a:br>
            <a:r>
              <a:rPr lang="en-US" dirty="0" err="1" smtClean="0"/>
              <a:t>Actaeon's</a:t>
            </a:r>
            <a:r>
              <a:rPr lang="en-US" dirty="0" smtClean="0"/>
              <a:t> death</a:t>
            </a:r>
          </a:p>
          <a:p>
            <a:r>
              <a:rPr lang="en-US" dirty="0" smtClean="0"/>
              <a:t>Artemis drives a chariot drawn by a team of deer. </a:t>
            </a:r>
            <a:endParaRPr lang="en-US" dirty="0" smtClean="0"/>
          </a:p>
          <a:p>
            <a:r>
              <a:rPr lang="en-US" dirty="0" smtClean="0"/>
              <a:t>Side </a:t>
            </a:r>
            <a:r>
              <a:rPr lang="en-US" dirty="0" smtClean="0"/>
              <a:t>A from an Attic red-figure volute crater, ca. 450–440 BC.</a:t>
            </a:r>
            <a:br>
              <a:rPr lang="en-US" dirty="0" smtClean="0"/>
            </a:br>
            <a:r>
              <a:rPr lang="en-US" dirty="0" smtClean="0"/>
              <a:t>Dimensions H. 51 cm (20 in.), Diam. 33.1 cm (13 in.)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Musée</a:t>
            </a:r>
            <a:r>
              <a:rPr lang="en-US" dirty="0" smtClean="0"/>
              <a:t> du Louvre, Paris, France</a:t>
            </a:r>
          </a:p>
          <a:p>
            <a:r>
              <a:rPr lang="en-US" dirty="0" smtClean="0">
                <a:hlinkClick r:id="rId4"/>
              </a:rPr>
              <a:t>http://www.mlahanas.de/Greeks/Mythology/ActaeonLouvreCA3482.html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070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[unnumbered] page of Classical Antiquity, Vol. 3, No. 1, Apr., 1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4" t="52711" r="8421" b="13928"/>
          <a:stretch>
            <a:fillRect/>
          </a:stretch>
        </p:blipFill>
        <p:spPr bwMode="auto">
          <a:xfrm>
            <a:off x="2438400" y="609600"/>
            <a:ext cx="64190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esternhumanities101.pbworks.com/f/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327223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4549676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Painter of the Woolly Satyrs</a:t>
            </a:r>
            <a:br>
              <a:rPr lang="en-US" dirty="0" smtClean="0"/>
            </a:br>
            <a:r>
              <a:rPr lang="en-US" dirty="0" err="1" smtClean="0"/>
              <a:t>Actaeon's</a:t>
            </a:r>
            <a:r>
              <a:rPr lang="en-US" dirty="0" smtClean="0"/>
              <a:t> death</a:t>
            </a:r>
          </a:p>
          <a:p>
            <a:r>
              <a:rPr lang="en-US" dirty="0" smtClean="0"/>
              <a:t>At left Apollo looks calmly over the </a:t>
            </a:r>
            <a:r>
              <a:rPr lang="en-US" dirty="0" smtClean="0"/>
              <a:t>scene</a:t>
            </a:r>
            <a:r>
              <a:rPr lang="en-US" dirty="0" smtClean="0"/>
              <a:t> </a:t>
            </a:r>
            <a:r>
              <a:rPr lang="en-US" dirty="0" smtClean="0"/>
              <a:t> (Delphi)</a:t>
            </a:r>
            <a:br>
              <a:rPr lang="en-US" dirty="0" smtClean="0"/>
            </a:br>
            <a:r>
              <a:rPr lang="en-US" dirty="0" smtClean="0"/>
              <a:t>Artemis</a:t>
            </a:r>
            <a:r>
              <a:rPr lang="en-US" dirty="0" smtClean="0"/>
              <a:t> drives a chariot drawn by a team of </a:t>
            </a:r>
            <a:r>
              <a:rPr lang="en-US" dirty="0" smtClean="0"/>
              <a:t>deer</a:t>
            </a:r>
            <a:r>
              <a:rPr lang="en-US" dirty="0" smtClean="0"/>
              <a:t> </a:t>
            </a:r>
            <a:r>
              <a:rPr lang="en-US" dirty="0" smtClean="0"/>
              <a:t>(Mt. Cithaeron)</a:t>
            </a:r>
          </a:p>
          <a:p>
            <a:r>
              <a:rPr lang="en-US" dirty="0" smtClean="0"/>
              <a:t>Side </a:t>
            </a:r>
            <a:r>
              <a:rPr lang="en-US" dirty="0" smtClean="0"/>
              <a:t>A from an Attic red-figure volute crater, ca. 450–440 BC.</a:t>
            </a:r>
            <a:br>
              <a:rPr lang="en-US" dirty="0" smtClean="0"/>
            </a:br>
            <a:r>
              <a:rPr lang="en-US" dirty="0" smtClean="0"/>
              <a:t>Dimensions H. 51 cm (20 in.), Diam. 33.1 cm (13 in.)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Musée</a:t>
            </a:r>
            <a:r>
              <a:rPr lang="en-US" dirty="0" smtClean="0"/>
              <a:t> du Louvre, Paris, France</a:t>
            </a:r>
          </a:p>
          <a:p>
            <a:r>
              <a:rPr lang="en-US" dirty="0" smtClean="0">
                <a:hlinkClick r:id="rId4"/>
              </a:rPr>
              <a:t>http://www.mlahanas.de/Greeks/Mythology/ActaeonLouvreCA3482.html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[unnumbered] page of Classical Antiquity, Vol. 3, No. 1, Apr., 1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85" b="51292"/>
          <a:stretch>
            <a:fillRect/>
          </a:stretch>
        </p:blipFill>
        <p:spPr bwMode="auto">
          <a:xfrm>
            <a:off x="1752600" y="609600"/>
            <a:ext cx="7239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esternhumanities101.pbworks.com/f/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327223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67000" y="4038600"/>
            <a:ext cx="609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Painter of the Woolly Satyrs</a:t>
            </a:r>
            <a:br>
              <a:rPr lang="en-US" dirty="0" smtClean="0"/>
            </a:br>
            <a:r>
              <a:rPr lang="en-US" dirty="0" err="1" smtClean="0"/>
              <a:t>Actaeon's</a:t>
            </a:r>
            <a:r>
              <a:rPr lang="en-US" dirty="0" smtClean="0"/>
              <a:t> death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Aactaeon’s</a:t>
            </a:r>
            <a:r>
              <a:rPr lang="en-US" dirty="0" smtClean="0"/>
              <a:t> right </a:t>
            </a:r>
            <a:r>
              <a:rPr lang="en-US" dirty="0" smtClean="0"/>
              <a:t>a man reports </a:t>
            </a:r>
            <a:r>
              <a:rPr lang="en-US" dirty="0" err="1" smtClean="0"/>
              <a:t>Actaeon's</a:t>
            </a:r>
            <a:r>
              <a:rPr lang="en-US" dirty="0" smtClean="0"/>
              <a:t> death to his parents </a:t>
            </a:r>
            <a:r>
              <a:rPr lang="en-US" dirty="0" err="1" smtClean="0"/>
              <a:t>Aristaeus</a:t>
            </a:r>
            <a:r>
              <a:rPr lang="en-US" dirty="0" smtClean="0"/>
              <a:t> and </a:t>
            </a:r>
            <a:r>
              <a:rPr lang="en-US" dirty="0" err="1" smtClean="0"/>
              <a:t>Autonoe</a:t>
            </a:r>
            <a:r>
              <a:rPr lang="en-US" dirty="0" smtClean="0"/>
              <a:t> </a:t>
            </a:r>
            <a:r>
              <a:rPr lang="en-US" dirty="0" smtClean="0"/>
              <a:t>(Thebes)</a:t>
            </a:r>
            <a:endParaRPr lang="en-US" dirty="0" smtClean="0"/>
          </a:p>
          <a:p>
            <a:r>
              <a:rPr lang="en-US" dirty="0" smtClean="0"/>
              <a:t>Side </a:t>
            </a:r>
            <a:r>
              <a:rPr lang="en-US" dirty="0" smtClean="0"/>
              <a:t>A from an Attic red-figure </a:t>
            </a:r>
            <a:r>
              <a:rPr lang="en-US" dirty="0" smtClean="0"/>
              <a:t>volute </a:t>
            </a:r>
            <a:r>
              <a:rPr lang="en-US" dirty="0" smtClean="0"/>
              <a:t>crater, ca. 450–440 BC.</a:t>
            </a:r>
            <a:br>
              <a:rPr lang="en-US" dirty="0" smtClean="0"/>
            </a:br>
            <a:r>
              <a:rPr lang="en-US" dirty="0" smtClean="0"/>
              <a:t>Dimensions H. 51 cm (20 in.), Diam. 33.1 cm (13 in.)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Musée</a:t>
            </a:r>
            <a:r>
              <a:rPr lang="en-US" dirty="0" smtClean="0"/>
              <a:t> du Louvre, Paris, France</a:t>
            </a:r>
          </a:p>
          <a:p>
            <a:r>
              <a:rPr lang="en-US" dirty="0" smtClean="0">
                <a:hlinkClick r:id="rId4"/>
              </a:rPr>
              <a:t>http://www.mlahanas.de/Greeks/Mythology/ActaeonLouvreCA3482.html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354</Words>
  <Application>Microsoft Office PowerPoint</Application>
  <PresentationFormat>On-screen Show (4:3)</PresentationFormat>
  <Paragraphs>71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Metamorphoses of a Myth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Monmouth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Sienkewicz, Thomas J.</dc:creator>
  <cp:lastModifiedBy>Tom</cp:lastModifiedBy>
  <cp:revision>12</cp:revision>
  <dcterms:created xsi:type="dcterms:W3CDTF">2011-09-27T02:09:58Z</dcterms:created>
  <dcterms:modified xsi:type="dcterms:W3CDTF">2011-09-27T23:44:05Z</dcterms:modified>
</cp:coreProperties>
</file>