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9" r:id="rId5"/>
    <p:sldId id="257" r:id="rId6"/>
    <p:sldId id="263" r:id="rId7"/>
    <p:sldId id="262" r:id="rId8"/>
    <p:sldId id="258" r:id="rId9"/>
    <p:sldId id="271" r:id="rId10"/>
    <p:sldId id="272" r:id="rId11"/>
    <p:sldId id="261" r:id="rId12"/>
    <p:sldId id="259" r:id="rId13"/>
    <p:sldId id="270" r:id="rId14"/>
    <p:sldId id="264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8A35-511B-43B7-9220-E77C4628875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CB84C-627D-4FCE-BABC-663911027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rv.com/culture/major-roman-god-list.php" TargetMode="Externa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sitesandphotos.com/catalog/parent-228259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ghts.seindal.dk/sight/173_House_of_the_Vestal_Virgin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0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www.youtube.com/watch?v=KUGe-c4CD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://www.poetryintranslation.com/PITBR/Latin/OvidFastiBkSix.htm#_Toc69368009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5943600" cy="1470025"/>
          </a:xfrm>
        </p:spPr>
        <p:txBody>
          <a:bodyPr/>
          <a:lstStyle/>
          <a:p>
            <a:r>
              <a:rPr lang="en-US" dirty="0" smtClean="0"/>
              <a:t>Roman </a:t>
            </a:r>
            <a:r>
              <a:rPr lang="en-US" dirty="0" smtClean="0">
                <a:hlinkClick r:id="rId3"/>
              </a:rPr>
              <a:t>Gods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Temples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gageacademy.org/upload/Temple_of_Jupiter_-_Pompe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81200"/>
            <a:ext cx="5715000" cy="4286250"/>
          </a:xfrm>
          <a:prstGeom prst="rect">
            <a:avLst/>
          </a:prstGeom>
          <a:noFill/>
        </p:spPr>
      </p:pic>
      <p:pic>
        <p:nvPicPr>
          <p:cNvPr id="5" name="Picture 2" descr="http://www.the-romans.co.uk/g4/28.ves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28600"/>
            <a:ext cx="2266950" cy="3810000"/>
          </a:xfrm>
          <a:prstGeom prst="rect">
            <a:avLst/>
          </a:prstGeom>
          <a:noFill/>
        </p:spPr>
      </p:pic>
      <p:pic>
        <p:nvPicPr>
          <p:cNvPr id="6" name="Picture 2" descr="http://www.abu.nb.ca/courses/NTIntro/images/RomTempJuli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Lares</a:t>
            </a:r>
            <a:r>
              <a:rPr lang="en-US" dirty="0" smtClean="0"/>
              <a:t> and </a:t>
            </a:r>
            <a:r>
              <a:rPr lang="en-US" dirty="0" err="1" smtClean="0"/>
              <a:t>Penates</a:t>
            </a:r>
            <a:endParaRPr lang="en-US" dirty="0"/>
          </a:p>
        </p:txBody>
      </p:sp>
      <p:pic>
        <p:nvPicPr>
          <p:cNvPr id="29698" name="Picture 2" descr="http://158.123.163.16/ebenestad/Latin%203/berniniaen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552825" cy="51625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21166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Bernini, </a:t>
            </a:r>
            <a:r>
              <a:rPr lang="en-US" b="1" i="1" dirty="0" smtClean="0"/>
              <a:t>Aeneas, </a:t>
            </a:r>
            <a:r>
              <a:rPr lang="en-US" b="1" i="1" dirty="0" err="1" smtClean="0"/>
              <a:t>Anchises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Ascanius</a:t>
            </a:r>
            <a:endParaRPr lang="en-US" b="1" i="1" dirty="0" smtClean="0"/>
          </a:p>
          <a:p>
            <a:r>
              <a:rPr lang="en-US" b="1" dirty="0" smtClean="0"/>
              <a:t>1618-1619</a:t>
            </a:r>
            <a:endParaRPr lang="en-US" dirty="0"/>
          </a:p>
        </p:txBody>
      </p:sp>
      <p:pic>
        <p:nvPicPr>
          <p:cNvPr id="29700" name="Picture 4" descr="http://www.vroma.org/images/scaife_images/06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0"/>
            <a:ext cx="4105275" cy="3333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0" y="51054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Lararium</a:t>
            </a:r>
            <a:r>
              <a:rPr lang="en-US" b="1" dirty="0" smtClean="0"/>
              <a:t> in Pompeii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House of the Vestals</a:t>
            </a:r>
            <a:endParaRPr lang="en-US" dirty="0"/>
          </a:p>
        </p:txBody>
      </p:sp>
      <p:sp>
        <p:nvSpPr>
          <p:cNvPr id="18434" name="AutoShape 2" descr="http://penelope.uchicago.edu/~grout/encyclopaedia_romana/romanforum/vestals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ttp://penelope.uchicago.edu/~grout/encyclopaedia_romana/romanforum/vestals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vest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19200"/>
            <a:ext cx="8229600" cy="548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1992-08-17 00:00: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95750"/>
          </a:xfrm>
          <a:prstGeom prst="rect">
            <a:avLst/>
          </a:prstGeom>
          <a:noFill/>
        </p:spPr>
      </p:pic>
      <p:pic>
        <p:nvPicPr>
          <p:cNvPr id="7" name="Picture 2" descr="http://www.wilsonsalmanac.com/images2/vesta_temple_&amp;_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8075"/>
            <a:ext cx="5267325" cy="3209925"/>
          </a:xfrm>
          <a:prstGeom prst="rect">
            <a:avLst/>
          </a:prstGeom>
          <a:noFill/>
        </p:spPr>
      </p:pic>
      <p:pic>
        <p:nvPicPr>
          <p:cNvPr id="8" name="Content Placeholder 4" descr="Vestals R99-16-2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979624" y="4114800"/>
            <a:ext cx="4164376" cy="2743200"/>
          </a:xfrm>
        </p:spPr>
      </p:pic>
      <p:pic>
        <p:nvPicPr>
          <p:cNvPr id="9" name="Picture 2" descr="http://www.wilsonsalmanac.com/images1/vesta_templ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5491" y="685800"/>
            <a:ext cx="2618509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 smtClean="0"/>
              <a:t>Temple of Divine Julius</a:t>
            </a:r>
            <a:endParaRPr lang="en-US" dirty="0"/>
          </a:p>
        </p:txBody>
      </p:sp>
      <p:pic>
        <p:nvPicPr>
          <p:cNvPr id="28676" name="Picture 4" descr="http://www.abu.nb.ca/courses/NTIntro/images/imageK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2238375" cy="2381250"/>
          </a:xfrm>
          <a:prstGeom prst="rect">
            <a:avLst/>
          </a:prstGeom>
          <a:noFill/>
        </p:spPr>
      </p:pic>
      <p:pic>
        <p:nvPicPr>
          <p:cNvPr id="6" name="Picture 5" descr="Italy2008_2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590800"/>
            <a:ext cx="4876800" cy="3657600"/>
          </a:xfrm>
          <a:prstGeom prst="rect">
            <a:avLst/>
          </a:prstGeom>
        </p:spPr>
      </p:pic>
      <p:pic>
        <p:nvPicPr>
          <p:cNvPr id="8" name="Picture 7" descr="Italy2008_2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962400"/>
            <a:ext cx="3657600" cy="2743200"/>
          </a:xfrm>
          <a:prstGeom prst="rect">
            <a:avLst/>
          </a:prstGeom>
        </p:spPr>
      </p:pic>
      <p:pic>
        <p:nvPicPr>
          <p:cNvPr id="9" name="Picture 2" descr="http://www.abu.nb.ca/courses/NTIntro/images/RomTempJuli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143000"/>
            <a:ext cx="381000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Imperial 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rcheapflights.com/Rome/images/Temple-Antoninus-Pius-Faustina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886575" cy="5162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0"/>
            <a:ext cx="2436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Temple of </a:t>
            </a:r>
            <a:r>
              <a:rPr lang="en-US" dirty="0" err="1" smtClean="0"/>
              <a:t>Antonins</a:t>
            </a:r>
            <a:r>
              <a:rPr lang="en-US" dirty="0" smtClean="0"/>
              <a:t> Pius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Faustina</a:t>
            </a:r>
            <a:endParaRPr lang="en-US" dirty="0" smtClean="0"/>
          </a:p>
          <a:p>
            <a:r>
              <a:rPr lang="en-US" dirty="0" smtClean="0"/>
              <a:t>c. 141 A.D.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of Jupiter (</a:t>
            </a:r>
            <a:r>
              <a:rPr lang="en-US" dirty="0" err="1" smtClean="0"/>
              <a:t>Capitolium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Pompeii</a:t>
            </a:r>
            <a:endParaRPr lang="en-US" dirty="0"/>
          </a:p>
        </p:txBody>
      </p:sp>
      <p:pic>
        <p:nvPicPr>
          <p:cNvPr id="1026" name="Picture 2" descr="http://www.gageacademy.org/upload/Temple_of_Jupiter_-_Pompe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7315200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daphne.palomar.edu/mhudelson/Images/Plans/RomanTe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8001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49530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Podium (or base).</a:t>
            </a:r>
          </a:p>
          <a:p>
            <a:r>
              <a:rPr lang="en-US" b="1" dirty="0" smtClean="0"/>
              <a:t>2. Engaged column.</a:t>
            </a:r>
          </a:p>
          <a:p>
            <a:r>
              <a:rPr lang="en-US" b="1" dirty="0" smtClean="0"/>
              <a:t>3. Freestanding column.                  </a:t>
            </a:r>
            <a:r>
              <a:rPr lang="en-US" b="1" dirty="0" smtClean="0">
                <a:hlinkClick r:id="rId4"/>
              </a:rPr>
              <a:t>Virtual Roman Temple</a:t>
            </a:r>
            <a:endParaRPr lang="en-US" b="1" dirty="0" smtClean="0"/>
          </a:p>
          <a:p>
            <a:r>
              <a:rPr lang="en-US" b="1" dirty="0" smtClean="0"/>
              <a:t>4. Entrance steps.</a:t>
            </a:r>
          </a:p>
          <a:p>
            <a:r>
              <a:rPr lang="en-US" b="1" dirty="0" smtClean="0"/>
              <a:t>5. Porch.</a:t>
            </a:r>
          </a:p>
          <a:p>
            <a:r>
              <a:rPr lang="en-US" b="1" dirty="0" smtClean="0"/>
              <a:t>6. </a:t>
            </a:r>
            <a:r>
              <a:rPr lang="en-US" b="1" dirty="0" err="1" smtClean="0"/>
              <a:t>Cella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Carree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4864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			Freestanding column                   Porch		</a:t>
            </a:r>
          </a:p>
          <a:p>
            <a:r>
              <a:rPr lang="en-US" b="1" dirty="0" smtClean="0"/>
              <a:t>		Engaged column			</a:t>
            </a:r>
          </a:p>
          <a:p>
            <a:r>
              <a:rPr lang="en-US" b="1" dirty="0" smtClean="0"/>
              <a:t>	        </a:t>
            </a:r>
            <a:r>
              <a:rPr lang="en-US" b="1" dirty="0" err="1" smtClean="0"/>
              <a:t>Cella</a:t>
            </a:r>
            <a:r>
              <a:rPr lang="en-US" b="1" dirty="0" smtClean="0"/>
              <a:t>				Podium (or base)    Entrance steps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27650" name="Picture 2" descr="http://www.sluicerobber.com/France/FranceImages/NimesRomanTe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6967660" cy="457200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5562600" y="5029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590800" y="47244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572000" y="44958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620000" y="54864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477000" y="48006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981200" y="5029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Vesta</a:t>
            </a:r>
            <a:endParaRPr lang="en-US" dirty="0"/>
          </a:p>
        </p:txBody>
      </p:sp>
      <p:pic>
        <p:nvPicPr>
          <p:cNvPr id="3074" name="Picture 2" descr="http://www.the-romans.co.uk/g4/28.v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26695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648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Statue of goddess with torches, probably </a:t>
            </a:r>
            <a:r>
              <a:rPr lang="en-US" dirty="0" err="1" smtClean="0"/>
              <a:t>Vesta</a:t>
            </a:r>
            <a:r>
              <a:rPr lang="en-US" dirty="0" smtClean="0"/>
              <a:t> (</a:t>
            </a:r>
            <a:r>
              <a:rPr lang="en-US" dirty="0" err="1" smtClean="0"/>
              <a:t>VRoma</a:t>
            </a:r>
            <a:r>
              <a:rPr lang="en-US" dirty="0" smtClean="0"/>
              <a:t>: Vatican Museums, Rome: </a:t>
            </a:r>
            <a:r>
              <a:rPr lang="en-US" dirty="0" err="1" smtClean="0"/>
              <a:t>Lisanne</a:t>
            </a:r>
            <a:r>
              <a:rPr lang="en-US" dirty="0" smtClean="0"/>
              <a:t> Marshall)</a:t>
            </a:r>
            <a:endParaRPr lang="en-US" dirty="0"/>
          </a:p>
        </p:txBody>
      </p:sp>
      <p:pic>
        <p:nvPicPr>
          <p:cNvPr id="3076" name="Picture 4" descr="http://www.vroma.org/~forum/images/t.o.vesta.g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"/>
            <a:ext cx="2781300" cy="4210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4800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Vestalalia</a:t>
            </a:r>
            <a:endParaRPr lang="en-US" dirty="0" smtClean="0"/>
          </a:p>
          <a:p>
            <a:r>
              <a:rPr lang="en-US" dirty="0" smtClean="0"/>
              <a:t>June 7 – June 15</a:t>
            </a:r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 smtClean="0">
                <a:hlinkClick r:id="rId5"/>
              </a:rPr>
              <a:t>Ovid’s </a:t>
            </a:r>
            <a:r>
              <a:rPr lang="en-US" i="1" dirty="0" err="1" smtClean="0">
                <a:hlinkClick r:id="rId5"/>
              </a:rPr>
              <a:t>Fasti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Vestal Virgins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priestesses</a:t>
            </a:r>
          </a:p>
          <a:p>
            <a:r>
              <a:rPr lang="en-US" dirty="0" smtClean="0"/>
              <a:t>chosen by </a:t>
            </a:r>
            <a:r>
              <a:rPr lang="en-US" dirty="0" err="1" smtClean="0"/>
              <a:t>pontifex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at 6-10</a:t>
            </a:r>
          </a:p>
          <a:p>
            <a:r>
              <a:rPr lang="en-US" dirty="0" smtClean="0"/>
              <a:t>patrician</a:t>
            </a:r>
          </a:p>
          <a:p>
            <a:r>
              <a:rPr lang="en-US" dirty="0"/>
              <a:t>s</a:t>
            </a:r>
            <a:r>
              <a:rPr lang="en-US" dirty="0" smtClean="0"/>
              <a:t>erved for 30 years</a:t>
            </a:r>
          </a:p>
          <a:p>
            <a:pPr lvl="1"/>
            <a:r>
              <a:rPr lang="en-US" dirty="0" smtClean="0"/>
              <a:t>learned for 10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erformed for 10</a:t>
            </a:r>
          </a:p>
          <a:p>
            <a:pPr lvl="1"/>
            <a:r>
              <a:rPr lang="en-US" dirty="0" smtClean="0"/>
              <a:t>Taught for 10</a:t>
            </a:r>
          </a:p>
          <a:p>
            <a:r>
              <a:rPr lang="en-US" dirty="0"/>
              <a:t>s</a:t>
            </a:r>
            <a:r>
              <a:rPr lang="en-US" dirty="0" smtClean="0"/>
              <a:t>pecial privileges and duties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taly2008_26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199" y="609599"/>
            <a:ext cx="7315200" cy="5486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Vestals R00-9-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96512" y="2773680"/>
            <a:ext cx="5047488" cy="4084320"/>
          </a:xfrm>
        </p:spPr>
      </p:pic>
      <p:pic>
        <p:nvPicPr>
          <p:cNvPr id="10" name="Picture 4" descr="http://www.vroma.org/~forum/images/t.o.vesta.good.jpg"/>
          <p:cNvPicPr>
            <a:picLocks noChangeAspect="1" noChangeArrowheads="1"/>
          </p:cNvPicPr>
          <p:nvPr/>
        </p:nvPicPr>
        <p:blipFill>
          <a:blip r:embed="rId4" cstate="print"/>
          <a:srcRect b="33032"/>
          <a:stretch>
            <a:fillRect/>
          </a:stretch>
        </p:blipFill>
        <p:spPr bwMode="auto">
          <a:xfrm>
            <a:off x="6019800" y="0"/>
            <a:ext cx="2781300" cy="2819400"/>
          </a:xfrm>
          <a:prstGeom prst="rect">
            <a:avLst/>
          </a:prstGeom>
          <a:noFill/>
        </p:spPr>
      </p:pic>
      <p:pic>
        <p:nvPicPr>
          <p:cNvPr id="11" name="Picture 10" descr="Vesta temple R99-16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0"/>
            <a:ext cx="5309616" cy="40904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419600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Contained </a:t>
            </a:r>
            <a:r>
              <a:rPr lang="en-US" b="1" dirty="0" smtClean="0"/>
              <a:t>sacred fire</a:t>
            </a:r>
            <a:r>
              <a:rPr lang="en-US" dirty="0" smtClean="0"/>
              <a:t> (relit every March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Palladium</a:t>
            </a:r>
            <a:r>
              <a:rPr lang="en-US" dirty="0" smtClean="0"/>
              <a:t> (a statue of Athena rescued from Troy by Aeneas, who assured the ongoing safety of Rome), and two statues of the </a:t>
            </a:r>
            <a:r>
              <a:rPr lang="en-US" b="1" i="1" dirty="0" err="1" smtClean="0"/>
              <a:t>Penates</a:t>
            </a:r>
            <a:r>
              <a:rPr lang="en-US" dirty="0" smtClean="0"/>
              <a:t> of the Roman people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wilsonsalmanac.com/images1/vesta_te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457200"/>
            <a:ext cx="3400425" cy="3562350"/>
          </a:xfrm>
          <a:prstGeom prst="rect">
            <a:avLst/>
          </a:prstGeom>
          <a:noFill/>
        </p:spPr>
      </p:pic>
      <p:pic>
        <p:nvPicPr>
          <p:cNvPr id="5" name="Picture 4" descr="http://www.vroma.org/~forum/images/t.o.vesta.good.jpg"/>
          <p:cNvPicPr>
            <a:picLocks noChangeAspect="1" noChangeArrowheads="1"/>
          </p:cNvPicPr>
          <p:nvPr/>
        </p:nvPicPr>
        <p:blipFill>
          <a:blip r:embed="rId4" cstate="print"/>
          <a:srcRect b="33032"/>
          <a:stretch>
            <a:fillRect/>
          </a:stretch>
        </p:blipFill>
        <p:spPr bwMode="auto">
          <a:xfrm>
            <a:off x="685800" y="685800"/>
            <a:ext cx="27813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434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Contained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b="1" dirty="0" smtClean="0"/>
              <a:t>sacred fire</a:t>
            </a:r>
            <a:r>
              <a:rPr lang="en-US" dirty="0" smtClean="0"/>
              <a:t> (relit every March 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              the </a:t>
            </a:r>
            <a:r>
              <a:rPr lang="en-US" b="1" i="1" dirty="0" smtClean="0"/>
              <a:t>Palladium</a:t>
            </a:r>
            <a:r>
              <a:rPr lang="en-US" dirty="0" smtClean="0"/>
              <a:t> (a statue of Athena rescued from Troy by Aeneas</a:t>
            </a:r>
          </a:p>
          <a:p>
            <a:r>
              <a:rPr lang="en-US" dirty="0" smtClean="0"/>
              <a:t>              two statues of the </a:t>
            </a:r>
            <a:r>
              <a:rPr lang="en-US" b="1" i="1" dirty="0" err="1" smtClean="0"/>
              <a:t>Penates</a:t>
            </a:r>
            <a:r>
              <a:rPr lang="en-US" dirty="0" smtClean="0"/>
              <a:t> of the Roman people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722948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178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Roman Gods and Temples</vt:lpstr>
      <vt:lpstr>Temple of Jupiter (Capitolium) Pompeii</vt:lpstr>
      <vt:lpstr>Slide 3</vt:lpstr>
      <vt:lpstr>Maison Carree</vt:lpstr>
      <vt:lpstr>Vesta</vt:lpstr>
      <vt:lpstr>Vestal Virgins</vt:lpstr>
      <vt:lpstr>Slide 7</vt:lpstr>
      <vt:lpstr>Slide 8</vt:lpstr>
      <vt:lpstr>Slide 9</vt:lpstr>
      <vt:lpstr>Lares and Penates</vt:lpstr>
      <vt:lpstr>House of the Vestals</vt:lpstr>
      <vt:lpstr>Slide 12</vt:lpstr>
      <vt:lpstr>Temple of Divine Julius</vt:lpstr>
      <vt:lpstr>Imperial Cult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Gods and Temples</dc:title>
  <dc:creator>Owner</dc:creator>
  <cp:lastModifiedBy>Owner</cp:lastModifiedBy>
  <cp:revision>8</cp:revision>
  <dcterms:created xsi:type="dcterms:W3CDTF">2009-11-16T01:51:49Z</dcterms:created>
  <dcterms:modified xsi:type="dcterms:W3CDTF">2009-11-30T17:50:27Z</dcterms:modified>
</cp:coreProperties>
</file>