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74" r:id="rId7"/>
    <p:sldId id="271" r:id="rId8"/>
    <p:sldId id="275" r:id="rId9"/>
    <p:sldId id="261" r:id="rId10"/>
    <p:sldId id="272" r:id="rId11"/>
    <p:sldId id="277" r:id="rId12"/>
    <p:sldId id="259" r:id="rId13"/>
    <p:sldId id="260" r:id="rId14"/>
    <p:sldId id="264" r:id="rId15"/>
    <p:sldId id="278" r:id="rId16"/>
    <p:sldId id="270" r:id="rId17"/>
    <p:sldId id="273" r:id="rId18"/>
    <p:sldId id="269" r:id="rId19"/>
    <p:sldId id="267" r:id="rId20"/>
    <p:sldId id="279" r:id="rId21"/>
    <p:sldId id="268" r:id="rId22"/>
    <p:sldId id="266" r:id="rId23"/>
    <p:sldId id="265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F142D-9727-4999-86D8-524B4617355A}" type="datetimeFigureOut">
              <a:rPr lang="en-US" smtClean="0"/>
              <a:pPr/>
              <a:t>9/20/2009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8F35-FFD9-4197-AD6B-41E9BFA5C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.jpeg"/><Relationship Id="rId4" Type="http://schemas.openxmlformats.org/officeDocument/2006/relationships/hyperlink" Target="http://en.wikipedia.org/wiki/File:Crete_-_law_of_Gortyn_-_boustrophedon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2/KAMA_Horos_Eleusi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f/NAMA_Alphabet_grec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Sophilos_me_grafsen.jpg&amp;filetimestamp=2006061519050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a/Discobolus_Kleomelos_Louvre_G11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a.org/collections/search_art.asp?recview=true&amp;id=153253&amp;coll_keywords=&amp;coll_accession=&amp;coll_name=&amp;coll_artist=&amp;coll_place=&amp;coll_medium=&amp;coll_culture=&amp;coll_classification=&amp;coll_credit=&amp;coll_provenance=&amp;coll_location=&amp;coll_has_images=&amp;coll_on_v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h%C3%B6nizisch-5Sprachen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9/Greek_epichoric_alphabets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jpeg"/><Relationship Id="rId4" Type="http://schemas.openxmlformats.org/officeDocument/2006/relationships/hyperlink" Target="http://www.ancientresource.com/images/roman/bullae/bulla-horse11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1470025"/>
          </a:xfrm>
        </p:spPr>
        <p:txBody>
          <a:bodyPr/>
          <a:lstStyle/>
          <a:p>
            <a:r>
              <a:rPr lang="en-US" dirty="0" smtClean="0"/>
              <a:t>Language and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historyforkids.org/crafts/projects/pictures/papyr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3095625" cy="4657725"/>
          </a:xfrm>
          <a:prstGeom prst="rect">
            <a:avLst/>
          </a:prstGeom>
          <a:noFill/>
        </p:spPr>
      </p:pic>
      <p:pic>
        <p:nvPicPr>
          <p:cNvPr id="5" name="Picture 4" descr="http://languages.siuc.edu/classics/Johnson/Greeks/Pylos/Lin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05200"/>
            <a:ext cx="2035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2" descr="http://thinkubator.ccsp.sfu.ca/uploads/180px-Codex_sinatic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3048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048000" y="4572000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Codex Sinaiticus</a:t>
            </a:r>
            <a:r>
              <a:rPr lang="en-US"/>
              <a:t>, written in the 4th century on parchment </a:t>
            </a:r>
          </a:p>
          <a:p>
            <a:endParaRPr lang="en-US"/>
          </a:p>
          <a:p>
            <a:r>
              <a:rPr lang="en-US" b="1"/>
              <a:t>Magiscule</a:t>
            </a:r>
            <a:br>
              <a:rPr lang="en-US" b="1"/>
            </a:br>
            <a:r>
              <a:rPr lang="en-US" b="1"/>
              <a:t>Uncial</a:t>
            </a:r>
          </a:p>
        </p:txBody>
      </p:sp>
      <p:pic>
        <p:nvPicPr>
          <p:cNvPr id="4101" name="Picture 4" descr="http://www.katapi.org.uk/images/MSS/CursiveGkMS-640w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6096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5562600" y="4724400"/>
            <a:ext cx="3581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The manuscript here reproduced was written in the year 1022, and is now in the Ambrosian Library at Milan. </a:t>
            </a:r>
            <a:br>
              <a:rPr lang="en-US" sz="1400"/>
            </a:br>
            <a:r>
              <a:rPr lang="en-US" sz="1400"/>
              <a:t>It contains the Gospels only, and its official designation in the list of New Testament MSS. is Evan.348. </a:t>
            </a:r>
            <a:br>
              <a:rPr lang="en-US" sz="1400"/>
            </a:br>
            <a:r>
              <a:rPr lang="en-US" sz="1400" b="1"/>
              <a:t>Miniscule</a:t>
            </a:r>
            <a:br>
              <a:rPr lang="en-US" sz="1400" b="1"/>
            </a:br>
            <a:r>
              <a:rPr lang="en-US" sz="1400" b="1"/>
              <a:t>Cursive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5105400"/>
            <a:ext cx="102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EPHESUS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629400" y="4724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3962400"/>
            <a:ext cx="92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86400" y="43434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10400" y="3048000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PERGAMON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400800" y="3810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200" y="51816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ALEXANDRIA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477000" y="5486400"/>
            <a:ext cx="1049878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 descr="http://home.intekom.com/rylan/art/alexand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2438400" cy="1828800"/>
          </a:xfrm>
          <a:prstGeom prst="rect">
            <a:avLst/>
          </a:prstGeom>
          <a:noFill/>
        </p:spPr>
      </p:pic>
      <p:pic>
        <p:nvPicPr>
          <p:cNvPr id="28" name="Picture 2" descr="http://www.bestturkeytours.com/images/hotel_details/admin_images/Ephes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52400"/>
            <a:ext cx="3240405" cy="2286000"/>
          </a:xfrm>
          <a:prstGeom prst="rect">
            <a:avLst/>
          </a:prstGeom>
          <a:noFill/>
        </p:spPr>
      </p:pic>
      <p:pic>
        <p:nvPicPr>
          <p:cNvPr id="33794" name="Picture 2" descr="http://www.wayfaring.info/wp-content/uploads/2007/03/a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1" y="1752600"/>
            <a:ext cx="3725333" cy="2743200"/>
          </a:xfrm>
          <a:prstGeom prst="rect">
            <a:avLst/>
          </a:prstGeom>
          <a:noFill/>
        </p:spPr>
      </p:pic>
      <p:pic>
        <p:nvPicPr>
          <p:cNvPr id="33796" name="Picture 4" descr="Columns in front of the Pergamon library and the Temple of Traj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3131506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Boustrophedon</a:t>
            </a:r>
            <a:endParaRPr lang="en-US" dirty="0"/>
          </a:p>
        </p:txBody>
      </p:sp>
      <p:pic>
        <p:nvPicPr>
          <p:cNvPr id="7170" name="Picture 2" descr="http://upload.wikimedia.org/wikipedia/commons/a/af/Boustrophed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4648200" cy="1219200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thumb/6/62/Crete_-_law_of_Gortyn_-_boustrophedon.JPG/400px-Crete_-_law_of_Gortyn_-_boustrophedon.JPG">
            <a:hlinkClick r:id="rId4" tooltip="Ancient Greek boustrophedon inscription, Gortyn code, Crete, 5th c. B.C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286000"/>
            <a:ext cx="38100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4800600"/>
            <a:ext cx="176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Gortyn</a:t>
            </a:r>
            <a:r>
              <a:rPr lang="en-US" dirty="0" smtClean="0"/>
              <a:t> Law code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Stoikehedon</a:t>
            </a:r>
            <a:endParaRPr lang="en-US" dirty="0"/>
          </a:p>
        </p:txBody>
      </p:sp>
      <p:pic>
        <p:nvPicPr>
          <p:cNvPr id="8196" name="Picture 4" descr="The Chians altar"/>
          <p:cNvPicPr>
            <a:picLocks noChangeAspect="1" noChangeArrowheads="1"/>
          </p:cNvPicPr>
          <p:nvPr/>
        </p:nvPicPr>
        <p:blipFill>
          <a:blip r:embed="rId3"/>
          <a:srcRect b="16000"/>
          <a:stretch>
            <a:fillRect/>
          </a:stretch>
        </p:blipFill>
        <p:spPr bwMode="auto">
          <a:xfrm>
            <a:off x="304800" y="1295400"/>
            <a:ext cx="4286250" cy="4800600"/>
          </a:xfrm>
          <a:prstGeom prst="rect">
            <a:avLst/>
          </a:prstGeom>
          <a:noFill/>
        </p:spPr>
      </p:pic>
      <p:pic>
        <p:nvPicPr>
          <p:cNvPr id="8198" name="Picture 6" descr="http://www.mlahanas.de/Greeks/Cities/GreatAltarDelp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295400"/>
            <a:ext cx="4451440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53000" y="5410200"/>
            <a:ext cx="334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Delfoi</a:t>
            </a:r>
            <a:r>
              <a:rPr lang="en-US" dirty="0" smtClean="0"/>
              <a:t> </a:t>
            </a:r>
            <a:r>
              <a:rPr lang="en-US" dirty="0" err="1" smtClean="0"/>
              <a:t>Edokan</a:t>
            </a:r>
            <a:r>
              <a:rPr lang="en-US" dirty="0" smtClean="0"/>
              <a:t> </a:t>
            </a:r>
            <a:r>
              <a:rPr lang="en-US" dirty="0" err="1" smtClean="0"/>
              <a:t>Chiois</a:t>
            </a:r>
            <a:r>
              <a:rPr lang="en-US" dirty="0" smtClean="0"/>
              <a:t> </a:t>
            </a:r>
            <a:r>
              <a:rPr lang="en-US" dirty="0" err="1" smtClean="0"/>
              <a:t>Propmaneiin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8683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Dedicatory Inscription</a:t>
            </a:r>
            <a:br>
              <a:rPr lang="en-US" sz="2400" dirty="0" smtClean="0"/>
            </a:br>
            <a:r>
              <a:rPr lang="en-US" sz="2400" dirty="0" smtClean="0"/>
              <a:t>Alexander to Athena 334 B.C. (</a:t>
            </a:r>
            <a:r>
              <a:rPr lang="en-US" sz="2400" dirty="0" err="1" smtClean="0"/>
              <a:t>Priene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1266" name="Picture 2" descr="http://www.livius.org/a/turkey/priene/inscr_priene_alexa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8768219" cy="3657600"/>
          </a:xfrm>
          <a:prstGeom prst="rect">
            <a:avLst/>
          </a:prstGeom>
          <a:noFill/>
        </p:spPr>
      </p:pic>
      <p:pic>
        <p:nvPicPr>
          <p:cNvPr id="11268" name="Picture 4" descr="http://www.livius.org/a/turkey/priene/priene_athena_polia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657600" cy="2743200"/>
          </a:xfrm>
          <a:prstGeom prst="rect">
            <a:avLst/>
          </a:prstGeom>
          <a:noFill/>
        </p:spPr>
      </p:pic>
      <p:pic>
        <p:nvPicPr>
          <p:cNvPr id="11270" name="Picture 6" descr="http://holylandarchive.com/section_images/PrieneMap0308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219200"/>
            <a:ext cx="3333750" cy="1990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Boundary Stone</a:t>
            </a:r>
            <a:endParaRPr lang="en-US" dirty="0"/>
          </a:p>
        </p:txBody>
      </p:sp>
      <p:pic>
        <p:nvPicPr>
          <p:cNvPr id="35842" name="Picture 2" descr="http://upload.wikimedia.org/wikipedia/commons/thumb/9/92/KAMA_Horos_Eleusis.jpg/464px-KAMA_Horos_Eleusi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4419600" cy="5705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3505200"/>
            <a:ext cx="3355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Sacred Way </a:t>
            </a:r>
          </a:p>
          <a:p>
            <a:r>
              <a:rPr lang="en-US" dirty="0" smtClean="0"/>
              <a:t>leading from Athens to Eleusis</a:t>
            </a:r>
          </a:p>
          <a:p>
            <a:r>
              <a:rPr lang="en-US" dirty="0" smtClean="0"/>
              <a:t>c.520 B.C.</a:t>
            </a:r>
          </a:p>
          <a:p>
            <a:r>
              <a:rPr lang="en-US" dirty="0" smtClean="0"/>
              <a:t>“Boundary of the Road of Eleusis”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Coins</a:t>
            </a:r>
            <a:endParaRPr lang="en-US" dirty="0"/>
          </a:p>
        </p:txBody>
      </p:sp>
      <p:pic>
        <p:nvPicPr>
          <p:cNvPr id="27652" name="Picture 4" descr="http://www.wildwinds.com/coins/greece/macedonia/kings/alexander_III/Price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143750" cy="3552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File:NAMA Alphabet gre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81000"/>
            <a:ext cx="6534150" cy="5705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211669"/>
            <a:ext cx="4052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Black-figure </a:t>
            </a:r>
            <a:r>
              <a:rPr lang="en-US" dirty="0" err="1" smtClean="0"/>
              <a:t>kylix</a:t>
            </a: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 smtClean="0"/>
              <a:t>Archaeological </a:t>
            </a:r>
            <a:r>
              <a:rPr lang="en-US" dirty="0" smtClean="0"/>
              <a:t>Museum, Athens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626" name="Picture 2" descr="http://upload.wikimedia.org/wikipedia/commons/thumb/d/dd/Sophilos_me_grafsen.jpg/180px-Sophilos_me_grafsen.jpg">
            <a:hlinkClick r:id="rId3" tooltip="Signatur des Sophilos: Sophilos megraphsen („Sophilos hat mich gemalt“)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3003502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867400"/>
            <a:ext cx="219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Sophilos</a:t>
            </a:r>
            <a:r>
              <a:rPr lang="en-US" dirty="0" smtClean="0"/>
              <a:t> </a:t>
            </a:r>
            <a:r>
              <a:rPr lang="en-US" dirty="0" err="1" smtClean="0"/>
              <a:t>megraphsen</a:t>
            </a:r>
            <a:endParaRPr lang="en-US" dirty="0"/>
          </a:p>
          <a:p>
            <a:r>
              <a:rPr lang="en-US" dirty="0" smtClean="0"/>
              <a:t>590-580 B.C.</a:t>
            </a:r>
            <a:endParaRPr lang="en-US" dirty="0"/>
          </a:p>
        </p:txBody>
      </p:sp>
      <p:pic>
        <p:nvPicPr>
          <p:cNvPr id="26628" name="Picture 4" descr="http://www.hartzler.org/cc307/archaic/images/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600200"/>
            <a:ext cx="4972050" cy="3333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beazley.ox.ac.uk/images/pottery/shapes/300735-pa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700016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867400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Ergotimos</a:t>
            </a:r>
            <a:r>
              <a:rPr lang="en-US" dirty="0" smtClean="0"/>
              <a:t> </a:t>
            </a:r>
            <a:r>
              <a:rPr lang="en-US" dirty="0" err="1" smtClean="0"/>
              <a:t>epoiesen</a:t>
            </a:r>
            <a:endParaRPr lang="en-US" dirty="0"/>
          </a:p>
        </p:txBody>
      </p:sp>
      <p:pic>
        <p:nvPicPr>
          <p:cNvPr id="25604" name="Picture 4" descr="Black-figure st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3712" y="990600"/>
            <a:ext cx="4590288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5562600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Kleitias</a:t>
            </a:r>
            <a:r>
              <a:rPr lang="en-US" dirty="0" smtClean="0"/>
              <a:t> </a:t>
            </a:r>
            <a:r>
              <a:rPr lang="en-US" dirty="0" err="1" smtClean="0"/>
              <a:t>egraphsen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apsorama.com/maps/europe/greece/AncientGreekDialec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611762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6324600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Koine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Francois Vase</a:t>
            </a:r>
            <a:endParaRPr lang="en-US" dirty="0"/>
          </a:p>
        </p:txBody>
      </p:sp>
      <p:pic>
        <p:nvPicPr>
          <p:cNvPr id="36866" name="Picture 2" descr="http://kbagdanov.files.wordpress.com/2009/01/francois-v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33925" cy="4895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505200"/>
            <a:ext cx="2594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volute </a:t>
            </a:r>
            <a:r>
              <a:rPr lang="en-US" b="1" dirty="0" err="1" smtClean="0"/>
              <a:t>krater</a:t>
            </a:r>
            <a:endParaRPr lang="en-US" dirty="0" smtClean="0"/>
          </a:p>
          <a:p>
            <a:r>
              <a:rPr lang="en-US" dirty="0" smtClean="0"/>
              <a:t>570BC. </a:t>
            </a:r>
          </a:p>
          <a:p>
            <a:r>
              <a:rPr lang="en-US" dirty="0" smtClean="0"/>
              <a:t>Made by </a:t>
            </a:r>
            <a:r>
              <a:rPr lang="en-US" dirty="0" err="1" smtClean="0"/>
              <a:t>Ergotimos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Painted by </a:t>
            </a:r>
            <a:r>
              <a:rPr lang="en-US" dirty="0" err="1" smtClean="0"/>
              <a:t>Kleitias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classics.uga.edu/courses/clas1020/images/thebes/slide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1" y="-136525"/>
            <a:ext cx="12297817" cy="8229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04800"/>
            <a:ext cx="2514600" cy="23161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Kalos</a:t>
            </a:r>
            <a:r>
              <a:rPr lang="en-US" sz="3600" dirty="0" smtClean="0"/>
              <a:t> Inscriptions</a:t>
            </a:r>
            <a:endParaRPr lang="en-US" sz="3600" dirty="0"/>
          </a:p>
        </p:txBody>
      </p:sp>
      <p:pic>
        <p:nvPicPr>
          <p:cNvPr id="23554" name="Picture 2" descr="File:Discobolus Kleomelos Louvre G11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90600"/>
            <a:ext cx="5772150" cy="5705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4343400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KLEOMElOS</a:t>
            </a:r>
            <a:r>
              <a:rPr lang="en-US" dirty="0" smtClean="0"/>
              <a:t> KALOS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Strigil</a:t>
            </a:r>
            <a:endParaRPr lang="en-US" dirty="0"/>
          </a:p>
        </p:txBody>
      </p:sp>
      <p:pic>
        <p:nvPicPr>
          <p:cNvPr id="13314" name="Picture 2" descr="Image of: Scraper (strigil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371600"/>
            <a:ext cx="6035644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019800"/>
            <a:ext cx="227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(or by) </a:t>
            </a:r>
            <a:r>
              <a:rPr lang="en-US" dirty="0" err="1" smtClean="0"/>
              <a:t>Apollodorus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/>
          <a:lstStyle/>
          <a:p>
            <a:r>
              <a:rPr lang="en-US" dirty="0" smtClean="0"/>
              <a:t>Greek Writing Systems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Cuneiform      3400 B.C.</a:t>
            </a:r>
          </a:p>
          <a:p>
            <a:r>
              <a:rPr lang="en-US" dirty="0" smtClean="0"/>
              <a:t>Hieroglyphics 3000 B.C. </a:t>
            </a:r>
          </a:p>
          <a:p>
            <a:r>
              <a:rPr lang="en-US" b="1" dirty="0" smtClean="0"/>
              <a:t>Linear A          2000-1200 B.C</a:t>
            </a:r>
          </a:p>
          <a:p>
            <a:r>
              <a:rPr lang="en-US" b="1" dirty="0" smtClean="0"/>
              <a:t>Linear B	c.1200-1000 B.C.</a:t>
            </a:r>
            <a:br>
              <a:rPr lang="en-US" b="1" dirty="0" smtClean="0"/>
            </a:br>
            <a:r>
              <a:rPr lang="en-US" b="1" dirty="0" smtClean="0"/>
              <a:t>(Mycenaean Greek)</a:t>
            </a:r>
          </a:p>
          <a:p>
            <a:r>
              <a:rPr lang="en-US" dirty="0" smtClean="0"/>
              <a:t>Phoenician    c.1200 B.C.</a:t>
            </a:r>
            <a:br>
              <a:rPr lang="en-US" dirty="0" smtClean="0"/>
            </a:br>
            <a:r>
              <a:rPr lang="en-US" dirty="0" smtClean="0"/>
              <a:t>  (</a:t>
            </a:r>
            <a:r>
              <a:rPr lang="en-US" dirty="0" err="1" smtClean="0"/>
              <a:t>abjad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Greek 		c.750 B.C.</a:t>
            </a:r>
          </a:p>
          <a:p>
            <a:r>
              <a:rPr lang="en-US" dirty="0" smtClean="0"/>
              <a:t>Roman		c.500 B.C.</a:t>
            </a:r>
          </a:p>
          <a:p>
            <a:r>
              <a:rPr lang="en-US" dirty="0" smtClean="0"/>
              <a:t>Russian 	c.1000 A.D.</a:t>
            </a:r>
            <a:br>
              <a:rPr lang="en-US" dirty="0" smtClean="0"/>
            </a:br>
            <a:r>
              <a:rPr lang="en-US" dirty="0" smtClean="0"/>
              <a:t>	    </a:t>
            </a:r>
          </a:p>
        </p:txBody>
      </p:sp>
      <p:pic>
        <p:nvPicPr>
          <p:cNvPr id="16388" name="Picture 2" descr="http://upload.wikimedia.org/wikipedia/commons/thumb/3/36/Ph%C3%B6nizisch-5Sprachen.png/180px-Ph%C3%B6nizisch-5Sprachen.png">
            <a:hlinkClick r:id="rId3" tooltip="Chart showing details of four alphabets' descent from Phoenician abjad, from left to right Latin, Greek, original Phoenician, Hebrew, Arabic.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28600"/>
            <a:ext cx="2133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B = Mycenaean Greek</a:t>
            </a:r>
            <a:endParaRPr lang="en-US" dirty="0"/>
          </a:p>
        </p:txBody>
      </p:sp>
      <p:pic>
        <p:nvPicPr>
          <p:cNvPr id="6146" name="Picture 2" descr="http://www.ancientscripts.com/images/linearb_sound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71600"/>
            <a:ext cx="4686300" cy="4924425"/>
          </a:xfrm>
          <a:prstGeom prst="rect">
            <a:avLst/>
          </a:prstGeom>
          <a:noFill/>
        </p:spPr>
      </p:pic>
      <p:pic>
        <p:nvPicPr>
          <p:cNvPr id="5" name="Picture 4" descr="http://languages.siuc.edu/classics/Johnson/Greeks/Pylos/Lin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76400"/>
            <a:ext cx="23812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8" descr="http://www.uncp.edu/home/rwb/Rosetta_Stone_B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3567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http://weidenbach1790to1860.tripod.com/images/canopus%20x%20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0513" y="457200"/>
            <a:ext cx="25034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066800" y="5562600"/>
            <a:ext cx="4814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Rosetta Stone </a:t>
            </a:r>
            <a:br>
              <a:rPr lang="en-US"/>
            </a:br>
            <a:r>
              <a:rPr lang="en-US"/>
              <a:t>decree of Ptolemy V in 196 B.C.</a:t>
            </a:r>
            <a:br>
              <a:rPr lang="en-US"/>
            </a:br>
            <a:r>
              <a:rPr lang="en-US"/>
              <a:t>discovered 1799</a:t>
            </a:r>
          </a:p>
          <a:p>
            <a:r>
              <a:rPr lang="en-US"/>
              <a:t>Deciphered by Young and Champollion  1822</a:t>
            </a:r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4191000" y="1447800"/>
            <a:ext cx="240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Canopus Stone</a:t>
            </a:r>
          </a:p>
          <a:p>
            <a:r>
              <a:rPr lang="en-US"/>
              <a:t>Decree of Ptolemy III </a:t>
            </a:r>
          </a:p>
          <a:p>
            <a:r>
              <a:rPr lang="en-US"/>
              <a:t>239 B.C,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1746" name="Picture 2" descr="Greek Alphabets.gif (24400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49977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3288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to Right: Old Phoenician, </a:t>
            </a:r>
          </a:p>
          <a:p>
            <a:r>
              <a:rPr lang="en-US" dirty="0" smtClean="0"/>
              <a:t>Archaic, East Greek, West Greek, </a:t>
            </a:r>
          </a:p>
          <a:p>
            <a:r>
              <a:rPr lang="en-US" dirty="0" smtClean="0"/>
              <a:t>Classical, </a:t>
            </a:r>
            <a:r>
              <a:rPr lang="en-US" dirty="0" err="1" smtClean="0"/>
              <a:t>Mdern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(</a:t>
            </a:r>
            <a:r>
              <a:rPr lang="en-US" dirty="0" err="1" smtClean="0"/>
              <a:t>epichoric</a:t>
            </a:r>
            <a:r>
              <a:rPr lang="en-US" dirty="0" smtClean="0"/>
              <a:t>) Alphabets</a:t>
            </a:r>
            <a:endParaRPr lang="en-US" dirty="0"/>
          </a:p>
        </p:txBody>
      </p:sp>
      <p:pic>
        <p:nvPicPr>
          <p:cNvPr id="28674" name="Picture 2" descr="File:Greek epichoric alphabets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7620000" cy="41624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57150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red  areas use Φ for [</a:t>
            </a:r>
            <a:r>
              <a:rPr lang="en-US" dirty="0" err="1" smtClean="0">
                <a:solidFill>
                  <a:srgbClr val="FF0000"/>
                </a:solidFill>
              </a:rPr>
              <a:t>pʰ</a:t>
            </a:r>
            <a:r>
              <a:rPr lang="en-US" dirty="0" smtClean="0">
                <a:solidFill>
                  <a:srgbClr val="FF0000"/>
                </a:solidFill>
              </a:rPr>
              <a:t>], Χ for [</a:t>
            </a:r>
            <a:r>
              <a:rPr lang="en-US" dirty="0" err="1" smtClean="0">
                <a:solidFill>
                  <a:srgbClr val="FF0000"/>
                </a:solidFill>
              </a:rPr>
              <a:t>ks</a:t>
            </a:r>
            <a:r>
              <a:rPr lang="en-US" dirty="0" smtClean="0">
                <a:solidFill>
                  <a:srgbClr val="FF0000"/>
                </a:solidFill>
              </a:rPr>
              <a:t>] and Ψ for [</a:t>
            </a:r>
            <a:r>
              <a:rPr lang="en-US" dirty="0" err="1" smtClean="0">
                <a:solidFill>
                  <a:srgbClr val="FF0000"/>
                </a:solidFill>
              </a:rPr>
              <a:t>kʰ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he blue areas have Φ for [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pʰ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] and Χ for [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kʰ</a:t>
            </a:r>
            <a:r>
              <a:rPr lang="en-US" dirty="0" smtClean="0"/>
              <a:t>].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A dark blue subgroup (Corinth and </a:t>
            </a:r>
            <a:r>
              <a:rPr lang="en-US" dirty="0" err="1" smtClean="0">
                <a:solidFill>
                  <a:srgbClr val="0070C0"/>
                </a:solidFill>
              </a:rPr>
              <a:t>Rhodos</a:t>
            </a:r>
            <a:r>
              <a:rPr lang="en-US" dirty="0" smtClean="0">
                <a:solidFill>
                  <a:srgbClr val="0070C0"/>
                </a:solidFill>
              </a:rPr>
              <a:t>) also having Ψ for [</a:t>
            </a:r>
            <a:r>
              <a:rPr lang="en-US" dirty="0" err="1" smtClean="0">
                <a:solidFill>
                  <a:srgbClr val="0070C0"/>
                </a:solidFill>
              </a:rPr>
              <a:t>ps</a:t>
            </a:r>
            <a:r>
              <a:rPr lang="en-US" dirty="0" smtClean="0">
                <a:solidFill>
                  <a:srgbClr val="0070C0"/>
                </a:solidFill>
              </a:rPr>
              <a:t>].</a:t>
            </a:r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Numbers</a:t>
            </a:r>
            <a:endParaRPr lang="en-US" dirty="0"/>
          </a:p>
        </p:txBody>
      </p:sp>
      <p:pic>
        <p:nvPicPr>
          <p:cNvPr id="32770" name="Picture 2" descr="http://www-history.mcs.st-and.ac.uk/Diagrams/greek_numbers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33800"/>
            <a:ext cx="5238744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971800"/>
            <a:ext cx="125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Acrophonic</a:t>
            </a:r>
            <a:endParaRPr lang="en-US" dirty="0"/>
          </a:p>
        </p:txBody>
      </p:sp>
      <p:pic>
        <p:nvPicPr>
          <p:cNvPr id="10" name="Picture 9" descr="http://www-history.mcs.st-and.ac.uk/Diagrams/greek_numbers_8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52600"/>
            <a:ext cx="2810041" cy="97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1219200"/>
            <a:ext cx="113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Aphabetic</a:t>
            </a:r>
            <a:endParaRPr lang="en-US" dirty="0"/>
          </a:p>
        </p:txBody>
      </p:sp>
      <p:pic>
        <p:nvPicPr>
          <p:cNvPr id="12" name="Picture 11" descr="http://www-history.mcs.st-and.ac.uk/Diagrams/greek_numbers_9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752600"/>
            <a:ext cx="3740343" cy="102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write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Clay tablets (Linear B)</a:t>
            </a:r>
          </a:p>
          <a:p>
            <a:r>
              <a:rPr lang="en-US" dirty="0" smtClean="0"/>
              <a:t>Wooden tablets</a:t>
            </a:r>
          </a:p>
          <a:p>
            <a:r>
              <a:rPr lang="en-US" dirty="0" smtClean="0"/>
              <a:t>Papyrus</a:t>
            </a:r>
          </a:p>
          <a:p>
            <a:r>
              <a:rPr lang="en-US" dirty="0" smtClean="0"/>
              <a:t>Parchment</a:t>
            </a:r>
            <a:endParaRPr lang="en-US" dirty="0"/>
          </a:p>
          <a:p>
            <a:r>
              <a:rPr lang="en-US" dirty="0" smtClean="0"/>
              <a:t>Stone (inscription)</a:t>
            </a:r>
          </a:p>
          <a:p>
            <a:r>
              <a:rPr lang="en-US" dirty="0" smtClean="0"/>
              <a:t>Pottery</a:t>
            </a:r>
          </a:p>
          <a:p>
            <a:r>
              <a:rPr lang="en-US" dirty="0" smtClean="0"/>
              <a:t>Metal</a:t>
            </a:r>
          </a:p>
          <a:p>
            <a:r>
              <a:rPr lang="en-US" dirty="0" smtClean="0"/>
              <a:t>Seals</a:t>
            </a:r>
            <a:endParaRPr lang="en-US" dirty="0"/>
          </a:p>
        </p:txBody>
      </p:sp>
      <p:pic>
        <p:nvPicPr>
          <p:cNvPr id="4" name="Picture 2" descr="http://www.historyforkids.org/crafts/projects/pictures/papyr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19200"/>
            <a:ext cx="3095625" cy="4657725"/>
          </a:xfrm>
          <a:prstGeom prst="rect">
            <a:avLst/>
          </a:prstGeom>
          <a:noFill/>
        </p:spPr>
      </p:pic>
      <p:pic>
        <p:nvPicPr>
          <p:cNvPr id="10242" name="Picture 2" descr="http://www.ancientresource.com/images/roman/bullae/bulla-horse114b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572000"/>
            <a:ext cx="2400300" cy="14668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Hellenistic Greece. 1st Century BC.</a:t>
            </a:r>
            <a:br>
              <a:rPr lang="en-US" dirty="0" smtClean="0"/>
            </a:br>
            <a:r>
              <a:rPr lang="en-US" dirty="0" smtClean="0"/>
              <a:t>Forepart of a horse rt.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241</Words>
  <Application>Microsoft Office PowerPoint</Application>
  <PresentationFormat>On-screen Show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Language and Writing</vt:lpstr>
      <vt:lpstr>Slide 2</vt:lpstr>
      <vt:lpstr>Greek Writing Systems</vt:lpstr>
      <vt:lpstr>Linear B = Mycenaean Greek</vt:lpstr>
      <vt:lpstr>Slide 5</vt:lpstr>
      <vt:lpstr>:</vt:lpstr>
      <vt:lpstr>Local (epichoric) Alphabets</vt:lpstr>
      <vt:lpstr>Greek Numbers</vt:lpstr>
      <vt:lpstr>What did they write on?</vt:lpstr>
      <vt:lpstr>Slide 10</vt:lpstr>
      <vt:lpstr>Libraries </vt:lpstr>
      <vt:lpstr>Boustrophedon</vt:lpstr>
      <vt:lpstr>Stoikehedon</vt:lpstr>
      <vt:lpstr>Dedicatory Inscription Alexander to Athena 334 B.C. (Priene)</vt:lpstr>
      <vt:lpstr>Boundary Stone</vt:lpstr>
      <vt:lpstr>Coins</vt:lpstr>
      <vt:lpstr>Slide 17</vt:lpstr>
      <vt:lpstr> </vt:lpstr>
      <vt:lpstr>Slide 19</vt:lpstr>
      <vt:lpstr>Francois Vase</vt:lpstr>
      <vt:lpstr>Slide 21</vt:lpstr>
      <vt:lpstr>Kalos Inscriptions</vt:lpstr>
      <vt:lpstr>Strigil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Writing</dc:title>
  <dc:creator>Owner</dc:creator>
  <cp:lastModifiedBy>Owner</cp:lastModifiedBy>
  <cp:revision>9</cp:revision>
  <dcterms:created xsi:type="dcterms:W3CDTF">2009-09-17T18:34:22Z</dcterms:created>
  <dcterms:modified xsi:type="dcterms:W3CDTF">2009-09-20T22:51:17Z</dcterms:modified>
</cp:coreProperties>
</file>