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58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F4AF-F0E4-4588-A3D8-8A9EBF345289}" type="datetimeFigureOut">
              <a:rPr lang="en-US" smtClean="0"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18B7-5A3B-4D5D-9794-F3A6640FB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F4AF-F0E4-4588-A3D8-8A9EBF345289}" type="datetimeFigureOut">
              <a:rPr lang="en-US" smtClean="0"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18B7-5A3B-4D5D-9794-F3A6640FB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F4AF-F0E4-4588-A3D8-8A9EBF345289}" type="datetimeFigureOut">
              <a:rPr lang="en-US" smtClean="0"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18B7-5A3B-4D5D-9794-F3A6640FB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F4AF-F0E4-4588-A3D8-8A9EBF345289}" type="datetimeFigureOut">
              <a:rPr lang="en-US" smtClean="0"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18B7-5A3B-4D5D-9794-F3A6640FB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F4AF-F0E4-4588-A3D8-8A9EBF345289}" type="datetimeFigureOut">
              <a:rPr lang="en-US" smtClean="0"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18B7-5A3B-4D5D-9794-F3A6640FB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F4AF-F0E4-4588-A3D8-8A9EBF345289}" type="datetimeFigureOut">
              <a:rPr lang="en-US" smtClean="0"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18B7-5A3B-4D5D-9794-F3A6640FB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F4AF-F0E4-4588-A3D8-8A9EBF345289}" type="datetimeFigureOut">
              <a:rPr lang="en-US" smtClean="0"/>
              <a:t>10/12/2009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18B7-5A3B-4D5D-9794-F3A6640FB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F4AF-F0E4-4588-A3D8-8A9EBF345289}" type="datetimeFigureOut">
              <a:rPr lang="en-US" smtClean="0"/>
              <a:t>10/12/2009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18B7-5A3B-4D5D-9794-F3A6640FB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F4AF-F0E4-4588-A3D8-8A9EBF345289}" type="datetimeFigureOut">
              <a:rPr lang="en-US" smtClean="0"/>
              <a:t>10/12/2009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18B7-5A3B-4D5D-9794-F3A6640FB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F4AF-F0E4-4588-A3D8-8A9EBF345289}" type="datetimeFigureOut">
              <a:rPr lang="en-US" smtClean="0"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18B7-5A3B-4D5D-9794-F3A6640FB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F4AF-F0E4-4588-A3D8-8A9EBF345289}" type="datetimeFigureOut">
              <a:rPr lang="en-US" smtClean="0"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18B7-5A3B-4D5D-9794-F3A6640FB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AF4AF-F0E4-4588-A3D8-8A9EBF345289}" type="datetimeFigureOut">
              <a:rPr lang="en-US" smtClean="0"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818B7-5A3B-4D5D-9794-F3A6640FBB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www.dl.ket.org/humanities/connections/class/greecerome/vases2.htm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://ancienthistory.about.com/od/greekartarchaeology/tp/GreekPottery.htm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dl.ket.org/humanities/connections/class/greecerome/vases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www.dl.ket.org/humanities/connections/class/greecerome/vases2.htm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://ancienthistory.about.com/od/greekartarchaeology/tp/GreekPottery.htm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dl.ket.org/humanities/connections/class/greecerome/vase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dirty="0" smtClean="0"/>
              <a:t>Greek Pottery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z.about.com/d/ancienthistory/1/0/A/d/2/Pyxis_Peleus_The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6040" cy="2743200"/>
          </a:xfrm>
          <a:prstGeom prst="rect">
            <a:avLst/>
          </a:prstGeom>
          <a:noFill/>
        </p:spPr>
      </p:pic>
      <p:pic>
        <p:nvPicPr>
          <p:cNvPr id="6" name="Picture 2" descr="http://www.christusrex.org/www1/vaticano/ETb-Amph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505200"/>
            <a:ext cx="1941122" cy="2743200"/>
          </a:xfrm>
          <a:prstGeom prst="rect">
            <a:avLst/>
          </a:prstGeom>
          <a:noFill/>
        </p:spPr>
      </p:pic>
      <p:pic>
        <p:nvPicPr>
          <p:cNvPr id="7" name="Picture 2" descr="http://www.christusrex.org/www1/vaticano/ETb-Hyd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1940551" cy="2743200"/>
          </a:xfrm>
          <a:prstGeom prst="rect">
            <a:avLst/>
          </a:prstGeom>
          <a:noFill/>
        </p:spPr>
      </p:pic>
      <p:pic>
        <p:nvPicPr>
          <p:cNvPr id="8" name="Picture 2" descr="http://www.christusrex.org/www1/vaticano/ETb-Kyli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0"/>
            <a:ext cx="3413374" cy="2743200"/>
          </a:xfrm>
          <a:prstGeom prst="rect">
            <a:avLst/>
          </a:prstGeom>
          <a:noFill/>
        </p:spPr>
      </p:pic>
      <p:pic>
        <p:nvPicPr>
          <p:cNvPr id="9" name="Picture 3" descr="\\nts1\home\toms\windows\Desktop\maidenalabastronsid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114800"/>
            <a:ext cx="1322593" cy="2743200"/>
          </a:xfrm>
          <a:prstGeom prst="rect">
            <a:avLst/>
          </a:prstGeom>
          <a:noFill/>
        </p:spPr>
      </p:pic>
      <p:pic>
        <p:nvPicPr>
          <p:cNvPr id="10" name="Picture 4" descr="004"/>
          <p:cNvPicPr>
            <a:picLocks noChangeAspect="1" noChangeArrowheads="1"/>
          </p:cNvPicPr>
          <p:nvPr/>
        </p:nvPicPr>
        <p:blipFill>
          <a:blip r:embed="rId7"/>
          <a:srcRect b="6737"/>
          <a:stretch>
            <a:fillRect/>
          </a:stretch>
        </p:blipFill>
        <p:spPr bwMode="auto">
          <a:xfrm>
            <a:off x="3352800" y="228600"/>
            <a:ext cx="178276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http://www.metmuseum.org/toah/images/h2/h2_14.130.1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114800"/>
            <a:ext cx="1958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438400" y="324433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9"/>
              </a:rPr>
              <a:t>Greek Vases</a:t>
            </a:r>
            <a:r>
              <a:rPr lang="en-US" b="1" dirty="0"/>
              <a:t>  / </a:t>
            </a:r>
            <a:r>
              <a:rPr lang="en-US" b="1" dirty="0">
                <a:hlinkClick r:id="rId10"/>
              </a:rPr>
              <a:t>Pottery </a:t>
            </a:r>
            <a:r>
              <a:rPr lang="en-US" b="1" dirty="0" smtClean="0">
                <a:hlinkClick r:id="rId10"/>
              </a:rPr>
              <a:t>Types</a:t>
            </a:r>
            <a:r>
              <a:rPr lang="en-US" b="1" dirty="0" smtClean="0"/>
              <a:t> </a:t>
            </a:r>
            <a:r>
              <a:rPr lang="en-US" b="1" dirty="0" smtClean="0">
                <a:hlinkClick r:id="rId11"/>
              </a:rPr>
              <a:t>Periods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hristusrex.org/www1/vaticano/ETb-Amph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3895725" cy="55054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38600" y="2895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Amphora of </a:t>
            </a:r>
            <a:r>
              <a:rPr lang="en-US" b="1" dirty="0" err="1" smtClean="0"/>
              <a:t>Exekias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Vatican Museum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amphora came to Etruria from the Athenian workshop of </a:t>
            </a:r>
            <a:r>
              <a:rPr lang="en-US" dirty="0" err="1" smtClean="0"/>
              <a:t>Exekias</a:t>
            </a:r>
            <a:r>
              <a:rPr lang="en-US" dirty="0" smtClean="0"/>
              <a:t>, the greatest potter working around 530 B.C.</a:t>
            </a:r>
            <a:br>
              <a:rPr lang="en-US" dirty="0" smtClean="0"/>
            </a:br>
            <a:r>
              <a:rPr lang="en-US" dirty="0" smtClean="0"/>
              <a:t>Depicted on the principal side of this amphora, are Achilles and Ajax (201K) who, having cast aside their arms, play "</a:t>
            </a:r>
            <a:r>
              <a:rPr lang="en-US" dirty="0" err="1" smtClean="0"/>
              <a:t>morra</a:t>
            </a:r>
            <a:r>
              <a:rPr lang="en-US" dirty="0" smtClean="0"/>
              <a:t>".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hristusrex.org/www1/vaticano/ETb-Hyd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27952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29718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Red-figured hydria  (Vatican Museum)</a:t>
            </a:r>
            <a:br>
              <a:rPr lang="en-US" dirty="0" smtClean="0"/>
            </a:br>
            <a:r>
              <a:rPr lang="en-US" dirty="0" smtClean="0"/>
              <a:t>This Attic vase was painted by the “Berlin  Painter" (who got his name after an amphora in Berlin that ranks among his major works), circa 490 B.C.</a:t>
            </a:r>
            <a:br>
              <a:rPr lang="en-US" dirty="0" smtClean="0"/>
            </a:br>
            <a:r>
              <a:rPr lang="en-US" dirty="0" smtClean="0"/>
              <a:t>; its height is 58 cm.</a:t>
            </a:r>
            <a:br>
              <a:rPr lang="en-US" dirty="0" smtClean="0"/>
            </a:br>
            <a:r>
              <a:rPr lang="en-US" dirty="0" smtClean="0"/>
              <a:t>The god Apollo is seated on a winged tripod (266K), riding over the sea (</a:t>
            </a:r>
            <a:r>
              <a:rPr lang="en-US" dirty="0" err="1" smtClean="0"/>
              <a:t>hyperpontios</a:t>
            </a:r>
            <a:r>
              <a:rPr lang="en-US" dirty="0" smtClean="0"/>
              <a:t>), which is denoted by fish and an octopus. Two dolphins (187K) leaping over the waves accompany him. Apollo plays the lyre.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christusrex.org/www1/vaticano/ETb-Kyl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5688957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4549676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Black-figured </a:t>
            </a:r>
            <a:r>
              <a:rPr lang="en-US" dirty="0" err="1" smtClean="0"/>
              <a:t>Laconian</a:t>
            </a:r>
            <a:r>
              <a:rPr lang="en-US" dirty="0" smtClean="0"/>
              <a:t> </a:t>
            </a:r>
            <a:r>
              <a:rPr lang="en-US" dirty="0" err="1" smtClean="0"/>
              <a:t>kylix</a:t>
            </a:r>
            <a:r>
              <a:rPr lang="en-US" dirty="0" smtClean="0"/>
              <a:t>, circa 555 B.C. is attributed to the </a:t>
            </a:r>
            <a:r>
              <a:rPr lang="en-US" dirty="0" err="1" smtClean="0"/>
              <a:t>Arkesilas</a:t>
            </a:r>
            <a:r>
              <a:rPr lang="en-US" dirty="0" smtClean="0"/>
              <a:t> Painter; its diameter is 20 cm. Vatican Museum</a:t>
            </a:r>
            <a:br>
              <a:rPr lang="en-US" dirty="0" smtClean="0"/>
            </a:br>
            <a:r>
              <a:rPr lang="en-US" dirty="0" smtClean="0"/>
              <a:t>Atlas (272K) is at the left holding up the sky, while an eagle picks at the chest of Prometheus (293K) who is tied to a column, at the right; a small bird is perched on the column.</a:t>
            </a:r>
            <a:br>
              <a:rPr lang="en-US" dirty="0" smtClean="0"/>
            </a:br>
            <a:r>
              <a:rPr lang="en-US" dirty="0" smtClean="0"/>
              <a:t>Below the main picture, there is a Doric column (324K) and two flowers. The </a:t>
            </a:r>
            <a:r>
              <a:rPr lang="en-US" dirty="0" err="1" smtClean="0"/>
              <a:t>groundline</a:t>
            </a:r>
            <a:r>
              <a:rPr lang="en-US" dirty="0" smtClean="0"/>
              <a:t>, supported by the column in the exergue, must represent the disk of the earth (in cross section).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usask.ca/antiquities/images/collection/transgreek/maidenalabastrons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2183" y="0"/>
            <a:ext cx="2731817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0"/>
            <a:ext cx="381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Woman/Maiden </a:t>
            </a:r>
            <a:r>
              <a:rPr lang="en-US" b="1" dirty="0" err="1"/>
              <a:t>Alabastron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Transitional Greek (White-Ground Pottery)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b="1" dirty="0"/>
              <a:t> date of the original</a:t>
            </a:r>
            <a:r>
              <a:rPr lang="en-US" dirty="0"/>
              <a:t>: c. 480 B.C. </a:t>
            </a:r>
            <a:br>
              <a:rPr lang="en-US" dirty="0"/>
            </a:br>
            <a:r>
              <a:rPr lang="en-US" b="1" dirty="0"/>
              <a:t>provenance of the original</a:t>
            </a:r>
            <a:r>
              <a:rPr lang="en-US" dirty="0"/>
              <a:t>: now in the National Archaeological Museum, Athens </a:t>
            </a:r>
          </a:p>
          <a:p>
            <a:r>
              <a:rPr lang="en-US" b="1" dirty="0"/>
              <a:t>description</a:t>
            </a:r>
            <a:r>
              <a:rPr lang="en-US" dirty="0"/>
              <a:t>: White ground, black figure </a:t>
            </a:r>
            <a:r>
              <a:rPr lang="en-US" i="1" dirty="0" err="1"/>
              <a:t>alabastron</a:t>
            </a:r>
            <a:r>
              <a:rPr lang="en-US" dirty="0"/>
              <a:t> (perfume bottle). Short neck, flat brim, cylindrical and pear shaped. Shows two women, one </a:t>
            </a:r>
            <a:r>
              <a:rPr lang="en-US" dirty="0" smtClean="0"/>
              <a:t>standing</a:t>
            </a:r>
            <a:r>
              <a:rPr lang="en-US" dirty="0"/>
              <a:t>, one seated. Black neck with narrow geometric pattern, repeated on base. </a:t>
            </a:r>
            <a:r>
              <a:rPr lang="en-US" dirty="0" smtClean="0"/>
              <a:t>Height </a:t>
            </a:r>
            <a:r>
              <a:rPr lang="en-US" dirty="0"/>
              <a:t>17.5 cm, diameter 6.5 cm.</a:t>
            </a:r>
          </a:p>
          <a:p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pic>
        <p:nvPicPr>
          <p:cNvPr id="8195" name="Picture 3" descr="\\nts1\home\toms\windows\Desktop\maidenalabastronsid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45186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z.about.com/d/ancienthistory/1/0/A/d/2/Pyxis_Peleus_The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762000"/>
            <a:ext cx="3619500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50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Attic red-figure </a:t>
            </a:r>
            <a:r>
              <a:rPr lang="en-US" dirty="0" err="1" smtClean="0"/>
              <a:t>pyxis</a:t>
            </a:r>
            <a:r>
              <a:rPr lang="en-US" dirty="0" smtClean="0"/>
              <a:t>, c. 470-460 B.C. From Athens, at the Louvre.</a:t>
            </a:r>
          </a:p>
          <a:p>
            <a:r>
              <a:rPr lang="en-US" dirty="0" err="1" smtClean="0"/>
              <a:t>Pyxis</a:t>
            </a:r>
            <a:r>
              <a:rPr lang="en-US" dirty="0" smtClean="0"/>
              <a:t> is a lidded vessel for women's cosmetics or jewelry. Wedding of Thetis and </a:t>
            </a:r>
            <a:r>
              <a:rPr lang="en-US" dirty="0" err="1" smtClean="0"/>
              <a:t>Peleus</a:t>
            </a:r>
            <a:r>
              <a:rPr lang="en-US" dirty="0" smtClean="0"/>
              <a:t>, by the Wedding Painter.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dirty="0" smtClean="0"/>
              <a:t>Greek Pottery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z.about.com/d/ancienthistory/1/0/A/d/2/Pyxis_Peleus_The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6040" cy="2743200"/>
          </a:xfrm>
          <a:prstGeom prst="rect">
            <a:avLst/>
          </a:prstGeom>
          <a:noFill/>
        </p:spPr>
      </p:pic>
      <p:pic>
        <p:nvPicPr>
          <p:cNvPr id="6" name="Picture 2" descr="http://www.christusrex.org/www1/vaticano/ETb-Amph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505200"/>
            <a:ext cx="1941122" cy="2743200"/>
          </a:xfrm>
          <a:prstGeom prst="rect">
            <a:avLst/>
          </a:prstGeom>
          <a:noFill/>
        </p:spPr>
      </p:pic>
      <p:pic>
        <p:nvPicPr>
          <p:cNvPr id="7" name="Picture 2" descr="http://www.christusrex.org/www1/vaticano/ETb-Hyd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1940551" cy="2743200"/>
          </a:xfrm>
          <a:prstGeom prst="rect">
            <a:avLst/>
          </a:prstGeom>
          <a:noFill/>
        </p:spPr>
      </p:pic>
      <p:pic>
        <p:nvPicPr>
          <p:cNvPr id="8" name="Picture 2" descr="http://www.christusrex.org/www1/vaticano/ETb-Kyli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0"/>
            <a:ext cx="3413374" cy="2743200"/>
          </a:xfrm>
          <a:prstGeom prst="rect">
            <a:avLst/>
          </a:prstGeom>
          <a:noFill/>
        </p:spPr>
      </p:pic>
      <p:pic>
        <p:nvPicPr>
          <p:cNvPr id="9" name="Picture 3" descr="\\nts1\home\toms\windows\Desktop\maidenalabastronsid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114800"/>
            <a:ext cx="1322593" cy="2743200"/>
          </a:xfrm>
          <a:prstGeom prst="rect">
            <a:avLst/>
          </a:prstGeom>
          <a:noFill/>
        </p:spPr>
      </p:pic>
      <p:pic>
        <p:nvPicPr>
          <p:cNvPr id="10" name="Picture 4" descr="004"/>
          <p:cNvPicPr>
            <a:picLocks noChangeAspect="1" noChangeArrowheads="1"/>
          </p:cNvPicPr>
          <p:nvPr/>
        </p:nvPicPr>
        <p:blipFill>
          <a:blip r:embed="rId7"/>
          <a:srcRect b="6737"/>
          <a:stretch>
            <a:fillRect/>
          </a:stretch>
        </p:blipFill>
        <p:spPr bwMode="auto">
          <a:xfrm>
            <a:off x="3352800" y="228600"/>
            <a:ext cx="178276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http://www.metmuseum.org/toah/images/h2/h2_14.130.1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114800"/>
            <a:ext cx="1958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133600" y="32004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9"/>
              </a:rPr>
              <a:t>Greek Vases</a:t>
            </a:r>
            <a:r>
              <a:rPr lang="en-US" b="1" dirty="0"/>
              <a:t>  / </a:t>
            </a:r>
            <a:r>
              <a:rPr lang="en-US" b="1" dirty="0">
                <a:hlinkClick r:id="rId10"/>
              </a:rPr>
              <a:t>Pottery </a:t>
            </a:r>
            <a:r>
              <a:rPr lang="en-US" b="1" dirty="0" smtClean="0">
                <a:hlinkClick r:id="rId10"/>
              </a:rPr>
              <a:t>Types</a:t>
            </a:r>
            <a:r>
              <a:rPr lang="en-US" b="1" dirty="0" smtClean="0"/>
              <a:t>  / </a:t>
            </a:r>
            <a:r>
              <a:rPr lang="en-US" b="1" dirty="0" smtClean="0">
                <a:hlinkClick r:id="rId11"/>
              </a:rPr>
              <a:t>Periods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80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Greek Pottery</vt:lpstr>
      <vt:lpstr>Slide 2</vt:lpstr>
      <vt:lpstr>Slide 3</vt:lpstr>
      <vt:lpstr>Slide 4</vt:lpstr>
      <vt:lpstr>Slide 5</vt:lpstr>
      <vt:lpstr>Slide 6</vt:lpstr>
      <vt:lpstr>Greek Pottery</vt:lpstr>
    </vt:vector>
  </TitlesOfParts>
  <Company>Monmouth, IL 62462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Pottery</dc:title>
  <dc:creator>Monmouth College</dc:creator>
  <cp:lastModifiedBy>Monmouth College</cp:lastModifiedBy>
  <cp:revision>5</cp:revision>
  <dcterms:created xsi:type="dcterms:W3CDTF">2009-10-12T14:05:54Z</dcterms:created>
  <dcterms:modified xsi:type="dcterms:W3CDTF">2009-10-12T14:33:24Z</dcterms:modified>
</cp:coreProperties>
</file>