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8" r:id="rId9"/>
    <p:sldId id="264" r:id="rId10"/>
    <p:sldId id="269" r:id="rId11"/>
    <p:sldId id="270" r:id="rId12"/>
    <p:sldId id="265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ABD1-44D2-4483-AA44-EAE6FD1399D5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BB8D-84A2-463A-84A2-CDD6500A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BB8D-84A2-463A-84A2-CDD6500A3C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BB8D-84A2-463A-84A2-CDD6500A3C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7181E-82DD-4A75-89C5-D008FF0E589E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mappinghistory.uoregon.edu/english/EU/EU05-01.html" TargetMode="Externa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.pn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pn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ment.monm.edu/classics/Courses/Chronology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hyperlink" Target="http://www.metmuseum.org/toah/ho/02/eus/ho_68.148.ht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dirty="0" smtClean="0"/>
              <a:t>Overview of the Geography of Greece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an historical context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</a:t>
            </a:r>
            <a:endParaRPr lang="en-US" dirty="0"/>
          </a:p>
        </p:txBody>
      </p:sp>
      <p:pic>
        <p:nvPicPr>
          <p:cNvPr id="4" name="Picture 6" descr="http://www.beazley.ox.ac.uk/CGPrograms/Site/Image/MycenaeAerial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85247" cy="2743200"/>
          </a:xfrm>
          <a:prstGeom prst="rect">
            <a:avLst/>
          </a:prstGeom>
          <a:noFill/>
        </p:spPr>
      </p:pic>
      <p:pic>
        <p:nvPicPr>
          <p:cNvPr id="5" name="Picture 4" descr="Greece2007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  <p:pic>
        <p:nvPicPr>
          <p:cNvPr id="28674" name="Picture 2" descr="http://upload.wikimedia.org/wikipedia/commons/9/9d/Mycenae_lion_gate_dsc06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"/>
            <a:ext cx="3429000" cy="2743200"/>
          </a:xfrm>
          <a:prstGeom prst="rect">
            <a:avLst/>
          </a:prstGeom>
          <a:noFill/>
        </p:spPr>
      </p:pic>
      <p:pic>
        <p:nvPicPr>
          <p:cNvPr id="28676" name="Picture 4" descr="http://www.utexas.edu/courses/introtogreece/lect3/tMycenaeMap000228000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5497012" cy="3657600"/>
          </a:xfrm>
          <a:prstGeom prst="rect">
            <a:avLst/>
          </a:prstGeom>
          <a:noFill/>
        </p:spPr>
      </p:pic>
      <p:pic>
        <p:nvPicPr>
          <p:cNvPr id="28678" name="Picture 6" descr="http://employees.oneonta.edu/farberas/arth/Images/ARTH209images/Mycenaean/Mycenae_rec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600200"/>
            <a:ext cx="3368040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Mycenaean </a:t>
            </a:r>
            <a:br>
              <a:rPr lang="en-US" dirty="0" smtClean="0"/>
            </a:br>
            <a:r>
              <a:rPr lang="en-US" dirty="0" smtClean="0"/>
              <a:t>(1300-1100 B.C.)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18288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91000" y="37338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MYCENAE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5307459" y="3918466"/>
            <a:ext cx="483741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2286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MYCENAE</a:t>
            </a:r>
            <a:br>
              <a:rPr lang="en-US" dirty="0" smtClean="0"/>
            </a:br>
            <a:r>
              <a:rPr lang="en-US" dirty="0" smtClean="0"/>
              <a:t>PYLOS</a:t>
            </a:r>
            <a:br>
              <a:rPr lang="en-US" dirty="0" smtClean="0"/>
            </a:br>
            <a:r>
              <a:rPr lang="en-US" dirty="0" smtClean="0"/>
              <a:t>TIRYNS</a:t>
            </a:r>
            <a:endParaRPr lang="en-US" dirty="0"/>
          </a:p>
        </p:txBody>
      </p:sp>
      <p:pic>
        <p:nvPicPr>
          <p:cNvPr id="24578" name="Picture 2" descr="http://bp0.blogger.com/_gGn8CX4rS48/R1DCryTrO0I/AAAAAAAACh4/lXI4rOugSXQ/s1600-R/Mycenaean+funeral+ma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280920" cy="2286000"/>
          </a:xfrm>
          <a:prstGeom prst="rect">
            <a:avLst/>
          </a:prstGeom>
          <a:noFill/>
        </p:spPr>
      </p:pic>
      <p:pic>
        <p:nvPicPr>
          <p:cNvPr id="24580" name="Picture 4" descr="http://www.archaeo-pro.com.au/Photographs/Mycenaean_swor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029200"/>
            <a:ext cx="2813167" cy="1828800"/>
          </a:xfrm>
          <a:prstGeom prst="rect">
            <a:avLst/>
          </a:prstGeom>
          <a:noFill/>
        </p:spPr>
      </p:pic>
      <p:pic>
        <p:nvPicPr>
          <p:cNvPr id="24582" name="Picture 6" descr="http://www.beazley.ox.ac.uk/CGPrograms/Site/Image/MycenaeAerial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28800"/>
            <a:ext cx="2985247" cy="2743200"/>
          </a:xfrm>
          <a:prstGeom prst="rect">
            <a:avLst/>
          </a:prstGeom>
          <a:noFill/>
        </p:spPr>
      </p:pic>
      <p:pic>
        <p:nvPicPr>
          <p:cNvPr id="24" name="Content Placeholder 6" descr="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029200"/>
            <a:ext cx="2808515" cy="1828800"/>
          </a:xfrm>
          <a:prstGeom prst="rect">
            <a:avLst/>
          </a:prstGeom>
        </p:spPr>
      </p:pic>
      <p:pic>
        <p:nvPicPr>
          <p:cNvPr id="24584" name="Picture 8" descr="https://questgreekmythology.wikispaces.com/file/view/hb_74.51.9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25283" cy="1828800"/>
          </a:xfrm>
          <a:prstGeom prst="rect">
            <a:avLst/>
          </a:prstGeom>
          <a:noFill/>
        </p:spPr>
      </p:pic>
      <p:pic>
        <p:nvPicPr>
          <p:cNvPr id="24586" name="Picture 10" descr="http://www.lexiline.com/lexiline/phdisk5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3200400"/>
            <a:ext cx="1828800" cy="1828800"/>
          </a:xfrm>
          <a:prstGeom prst="rect">
            <a:avLst/>
          </a:prstGeom>
          <a:noFill/>
        </p:spPr>
      </p:pic>
      <p:pic>
        <p:nvPicPr>
          <p:cNvPr id="24588" name="Picture 12" descr="http://www.personal.kent.edu/~khame/Myc.LinearB.02.w.jpg"/>
          <p:cNvPicPr>
            <a:picLocks noChangeAspect="1" noChangeArrowheads="1"/>
          </p:cNvPicPr>
          <p:nvPr/>
        </p:nvPicPr>
        <p:blipFill>
          <a:blip r:embed="rId11"/>
          <a:srcRect r="53955"/>
          <a:stretch>
            <a:fillRect/>
          </a:stretch>
        </p:blipFill>
        <p:spPr bwMode="auto">
          <a:xfrm>
            <a:off x="7953022" y="5029200"/>
            <a:ext cx="1190978" cy="1828800"/>
          </a:xfrm>
          <a:prstGeom prst="rect">
            <a:avLst/>
          </a:prstGeom>
          <a:noFill/>
        </p:spPr>
      </p:pic>
      <p:pic>
        <p:nvPicPr>
          <p:cNvPr id="24590" name="Picture 14" descr="http://iws.ccccd.edu/Andrade/WorldLitI2332/Myc/vapheiocups2.gif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336186" y="457200"/>
            <a:ext cx="1807814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Troy (1184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0" y="4114800"/>
            <a:ext cx="67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42672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department.monm.edu/classics/images/McatTroy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14850"/>
            <a:ext cx="3505200" cy="2343150"/>
          </a:xfrm>
          <a:prstGeom prst="rect">
            <a:avLst/>
          </a:prstGeom>
          <a:noFill/>
        </p:spPr>
      </p:pic>
      <p:pic>
        <p:nvPicPr>
          <p:cNvPr id="23556" name="Picture 4" descr="http://www.epiphany-uk.com/test3/image/Priam_treas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28800" cy="2743200"/>
          </a:xfrm>
          <a:prstGeom prst="rect">
            <a:avLst/>
          </a:prstGeom>
          <a:noFill/>
        </p:spPr>
      </p:pic>
      <p:pic>
        <p:nvPicPr>
          <p:cNvPr id="23558" name="Picture 6" descr="http://stoa.files.wordpress.com/2009/01/sophia-schliemann-priams-treas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1197864" cy="1828800"/>
          </a:xfrm>
          <a:prstGeom prst="rect">
            <a:avLst/>
          </a:prstGeom>
          <a:noFill/>
        </p:spPr>
      </p:pic>
      <p:pic>
        <p:nvPicPr>
          <p:cNvPr id="23560" name="Picture 8" descr="http://www.mehmetguide.com/WEB22jan/22-Excavation%20levels%20of%20Tro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572000"/>
            <a:ext cx="3044036" cy="2286000"/>
          </a:xfrm>
          <a:prstGeom prst="rect">
            <a:avLst/>
          </a:prstGeom>
          <a:noFill/>
        </p:spPr>
      </p:pic>
      <p:pic>
        <p:nvPicPr>
          <p:cNvPr id="23562" name="Picture 10" descr="http://www.utexas.edu/courses/introtogreece/lect4/kTroyLayersRec00020601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6650" y="4572000"/>
            <a:ext cx="3057350" cy="2286000"/>
          </a:xfrm>
          <a:prstGeom prst="rect">
            <a:avLst/>
          </a:prstGeom>
          <a:noFill/>
        </p:spPr>
      </p:pic>
      <p:pic>
        <p:nvPicPr>
          <p:cNvPr id="23566" name="Picture 14" descr="http://www.historyforkids.org/learn/greeks/art/pottery/miny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72649" y="0"/>
            <a:ext cx="2471351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 (1100-700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419600" y="4724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OLYMPIA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50292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http://www.shunya.net/Pictures/Greece/Olympia/Olympia-sta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013588" cy="2743200"/>
          </a:xfrm>
          <a:prstGeom prst="rect">
            <a:avLst/>
          </a:prstGeom>
          <a:noFill/>
        </p:spPr>
      </p:pic>
      <p:pic>
        <p:nvPicPr>
          <p:cNvPr id="22534" name="Picture 6" descr="http://www.odysseyadventures.ca/articles/olympia/zeus_stat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9347" y="1219200"/>
            <a:ext cx="1744653" cy="2743200"/>
          </a:xfrm>
          <a:prstGeom prst="rect">
            <a:avLst/>
          </a:prstGeom>
          <a:noFill/>
        </p:spPr>
      </p:pic>
      <p:pic>
        <p:nvPicPr>
          <p:cNvPr id="22536" name="Picture 8" descr="http://z.about.com/d/archaeology/1/0/I/B/Temple_of_Ze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</p:spPr>
      </p:pic>
      <p:pic>
        <p:nvPicPr>
          <p:cNvPr id="22538" name="Picture 10" descr="http://www.classics.umd.edu/Courses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352" y="5029200"/>
            <a:ext cx="2808648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Archaic Period (700-500 B.C.)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Age of Colonization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34200" y="4419600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LESBOS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4419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4114800"/>
            <a:ext cx="104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CORINTH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0" y="4419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4800600"/>
            <a:ext cx="92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019800" y="4800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farm3.static.flickr.com/2253/2180739961_751286c7ee.jpg?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2836228" cy="2286000"/>
          </a:xfrm>
          <a:prstGeom prst="rect">
            <a:avLst/>
          </a:prstGeom>
          <a:noFill/>
        </p:spPr>
      </p:pic>
      <p:pic>
        <p:nvPicPr>
          <p:cNvPr id="18" name="Picture 17" descr="phoenix_ancient_art_greek_archaic_blackfigure_olpe_12382356665900.jpg"/>
          <p:cNvPicPr>
            <a:picLocks noChangeAspect="1"/>
          </p:cNvPicPr>
          <p:nvPr/>
        </p:nvPicPr>
        <p:blipFill>
          <a:blip r:embed="rId6"/>
          <a:srcRect l="20728" r="20051"/>
          <a:stretch>
            <a:fillRect/>
          </a:stretch>
        </p:blipFill>
        <p:spPr>
          <a:xfrm>
            <a:off x="0" y="4114800"/>
            <a:ext cx="1524000" cy="274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00600" y="5181601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SPARTA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57800" y="4953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5410200"/>
            <a:ext cx="165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PELOPONESSUS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91200" y="4953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http://kbagdanov.files.wordpress.com/2009/03/greek-art-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6913" y="914400"/>
            <a:ext cx="1307087" cy="2743200"/>
          </a:xfrm>
          <a:prstGeom prst="rect">
            <a:avLst/>
          </a:prstGeom>
          <a:noFill/>
        </p:spPr>
      </p:pic>
      <p:pic>
        <p:nvPicPr>
          <p:cNvPr id="21510" name="Picture 6" descr="http://kbagdanov.files.wordpress.com/2009/03/greek-art-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914400"/>
            <a:ext cx="1077085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Age </a:t>
            </a:r>
            <a:br>
              <a:rPr lang="en-US" dirty="0" smtClean="0"/>
            </a:br>
            <a:r>
              <a:rPr lang="en-US" dirty="0" smtClean="0"/>
              <a:t>(500-300 B.C.)</a:t>
            </a:r>
            <a:endParaRPr lang="en-US" dirty="0"/>
          </a:p>
        </p:txBody>
      </p:sp>
      <p:pic>
        <p:nvPicPr>
          <p:cNvPr id="19" name="Content Placeholder 18" descr="Greece2007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0" cy="2286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29600" y="4038600"/>
            <a:ext cx="8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4114800"/>
            <a:ext cx="92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44196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http://www.kuleuven.be/geology/euroseminar/acropo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3276133" cy="2438400"/>
          </a:xfrm>
          <a:prstGeom prst="rect">
            <a:avLst/>
          </a:prstGeom>
          <a:noFill/>
        </p:spPr>
      </p:pic>
      <p:pic>
        <p:nvPicPr>
          <p:cNvPr id="27" name="Content Placeholder 3" descr="OrpheusLy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2557047" cy="2286000"/>
          </a:xfrm>
          <a:prstGeom prst="rect">
            <a:avLst/>
          </a:prstGeom>
        </p:spPr>
      </p:pic>
      <p:pic>
        <p:nvPicPr>
          <p:cNvPr id="35843" name="Picture 3" descr="C:\Users\Owner\AppData\Local\Microsoft\Windows\Temporary Internet Files\Low\Content.IE5\N9F5ZNMR\heges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4572000"/>
            <a:ext cx="1577340" cy="2286000"/>
          </a:xfrm>
          <a:prstGeom prst="rect">
            <a:avLst/>
          </a:prstGeom>
          <a:noFill/>
        </p:spPr>
      </p:pic>
      <p:pic>
        <p:nvPicPr>
          <p:cNvPr id="35845" name="Picture 5" descr="http://www.hammerwood.mistral.co.uk/posied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7126" y="0"/>
            <a:ext cx="2636874" cy="1828800"/>
          </a:xfrm>
          <a:prstGeom prst="rect">
            <a:avLst/>
          </a:prstGeom>
          <a:noFill/>
        </p:spPr>
      </p:pic>
      <p:pic>
        <p:nvPicPr>
          <p:cNvPr id="35847" name="Picture 7" descr="http://www.greek-islands.us/athens/herodes-atticus-theater/dionysus-theatr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Hellenistic Age </a:t>
            </a:r>
            <a:br>
              <a:rPr lang="en-US" dirty="0" smtClean="0"/>
            </a:br>
            <a:r>
              <a:rPr lang="en-US" dirty="0" smtClean="0"/>
              <a:t>(300-31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51054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ANTIOCH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20000" y="4876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3352800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MACEDONIA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57800" y="3581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10400" y="3048000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PERGAMON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400800" y="3810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51054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CYRENE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5105400" y="5410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51816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ALEXANDRIA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7000" y="5486400"/>
            <a:ext cx="1049878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Picture 4" descr="http://www.vandhaal.gamingextremes.us/vandhaal_gallery/v/age_of_mythology/7_wonders_aom_world/7_wonders_artworks/pharos2.jpg.htmlmain.php?g2_view=core.DownloadItem&amp;g2_itemId=4125&amp;g2_serialNumber=2"/>
          <p:cNvPicPr>
            <a:picLocks noChangeAspect="1" noChangeArrowheads="1"/>
          </p:cNvPicPr>
          <p:nvPr/>
        </p:nvPicPr>
        <p:blipFill>
          <a:blip r:embed="rId4"/>
          <a:srcRect l="6595" t="2778" r="7666" b="5556"/>
          <a:stretch>
            <a:fillRect/>
          </a:stretch>
        </p:blipFill>
        <p:spPr bwMode="auto">
          <a:xfrm>
            <a:off x="0" y="0"/>
            <a:ext cx="1981200" cy="2514600"/>
          </a:xfrm>
          <a:prstGeom prst="rect">
            <a:avLst/>
          </a:prstGeom>
          <a:noFill/>
        </p:spPr>
      </p:pic>
      <p:pic>
        <p:nvPicPr>
          <p:cNvPr id="34822" name="Picture 6" descr="http://home.intekom.com/rylan/art/alexand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2438400" cy="1828800"/>
          </a:xfrm>
          <a:prstGeom prst="rect">
            <a:avLst/>
          </a:prstGeom>
          <a:noFill/>
        </p:spPr>
      </p:pic>
      <p:pic>
        <p:nvPicPr>
          <p:cNvPr id="34824" name="Picture 8" descr="http://www.romanvirdi.com/berlin/pergamon_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2665506" cy="1828800"/>
          </a:xfrm>
          <a:prstGeom prst="rect">
            <a:avLst/>
          </a:prstGeom>
          <a:noFill/>
        </p:spPr>
      </p:pic>
      <p:pic>
        <p:nvPicPr>
          <p:cNvPr id="34826" name="Picture 10" descr="http://www.utexas.edu/courses/citylife/imagesr/alex_pel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7887" y="0"/>
            <a:ext cx="1436113" cy="1828800"/>
          </a:xfrm>
          <a:prstGeom prst="rect">
            <a:avLst/>
          </a:prstGeom>
          <a:noFill/>
        </p:spPr>
      </p:pic>
      <p:pic>
        <p:nvPicPr>
          <p:cNvPr id="34828" name="Picture 12" descr="http://www.artlex.com/ArtLex/h/images/hellenstc_laocoon.l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5029200"/>
            <a:ext cx="1746504" cy="1828800"/>
          </a:xfrm>
          <a:prstGeom prst="rect">
            <a:avLst/>
          </a:prstGeom>
          <a:noFill/>
        </p:spPr>
      </p:pic>
      <p:pic>
        <p:nvPicPr>
          <p:cNvPr id="34830" name="Picture 14" descr="http://www.accd.edu/sac/vat/arthistory/arts1303/GreekS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8450" y="5029200"/>
            <a:ext cx="1015550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 Period</a:t>
            </a:r>
            <a:br>
              <a:rPr lang="en-US" dirty="0" smtClean="0"/>
            </a:br>
            <a:r>
              <a:rPr lang="en-US" dirty="0" smtClean="0"/>
              <a:t>(31 B.C.- A.D. 565)</a:t>
            </a:r>
            <a:endParaRPr lang="en-US" dirty="0"/>
          </a:p>
        </p:txBody>
      </p:sp>
      <p:pic>
        <p:nvPicPr>
          <p:cNvPr id="24" name="Content Placeholder 23" descr="ROMAMMIV 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3048000" cy="2286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39000" y="3505200"/>
            <a:ext cx="188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BYZANTIUM = </a:t>
            </a:r>
            <a:br>
              <a:rPr lang="en-US" dirty="0" smtClean="0"/>
            </a:br>
            <a:r>
              <a:rPr lang="en-US" dirty="0" smtClean="0"/>
              <a:t>CONSTANTINOPLE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705600" y="3733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495800"/>
            <a:ext cx="10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553200" y="45720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www.bestturkeytours.com/images/hotel_details/admin_images/Ephes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3240405" cy="2286000"/>
          </a:xfrm>
          <a:prstGeom prst="rect">
            <a:avLst/>
          </a:prstGeom>
          <a:noFill/>
        </p:spPr>
      </p:pic>
      <p:pic>
        <p:nvPicPr>
          <p:cNvPr id="33796" name="Picture 4" descr="http://www.circusmaximus.us/constntin-j.toled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43200"/>
            <a:ext cx="2971800" cy="2209800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c/c1/Constantinople_center.svg/521px-Constantinople_center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84172" cy="2743200"/>
          </a:xfrm>
          <a:prstGeom prst="rect">
            <a:avLst/>
          </a:prstGeom>
          <a:noFill/>
        </p:spPr>
      </p:pic>
      <p:pic>
        <p:nvPicPr>
          <p:cNvPr id="33800" name="Picture 8" descr="http://www.hennessy.id.au/quentingeorge/archives/constanti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1600200"/>
            <a:ext cx="1226034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3"/>
              </a:rPr>
              <a:t>GREEK CIVILIZATION: </a:t>
            </a:r>
            <a:br>
              <a:rPr lang="en-US" b="1" dirty="0" smtClean="0">
                <a:hlinkClick r:id="rId3"/>
              </a:rPr>
            </a:br>
            <a:r>
              <a:rPr lang="en-US" b="1" dirty="0" smtClean="0">
                <a:hlinkClick r:id="rId3"/>
              </a:rPr>
              <a:t>GENERAL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2800-1100 B.C. THE BRONZE AGE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1100-700 B.C. THE DARK AGES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700-500 B.C. THE ARCHAIC PERIOD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500-300 B.C. THE CLASSICAL AGE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338-31 B.C. THE HELLENISTIC PERIOD</a:t>
            </a:r>
          </a:p>
          <a:p>
            <a:r>
              <a:rPr lang="en-US" b="1" dirty="0" smtClean="0"/>
              <a:t>31 B.C.- A.D. 565 THE ROMAN PERIOD</a:t>
            </a:r>
          </a:p>
          <a:p>
            <a:r>
              <a:rPr lang="en-US" b="1" dirty="0" smtClean="0"/>
              <a:t>565-1453 THE BYZANTINE PERIOD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1453-1829 THE TURKISH OCCUPATION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1829-present MODERN GREECE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Age (2800-1100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51054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400800" y="5257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4114800"/>
            <a:ext cx="67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42672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41148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MYCENAE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0" y="4419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1800" y="4724400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CYCLADES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324600" y="4800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51054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334000" y="50292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KNOSSOS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8800" y="5257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Cyclades (3000-2000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715000" y="3581400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CYCLADES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rot="16200000" flipH="1">
            <a:off x="5876225" y="4352225"/>
            <a:ext cx="849868" cy="4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2672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AMORGOS</a:t>
            </a:r>
            <a:br>
              <a:rPr lang="en-US" dirty="0" smtClean="0"/>
            </a:br>
            <a:r>
              <a:rPr lang="en-US" dirty="0" smtClean="0"/>
              <a:t>DELOS</a:t>
            </a:r>
            <a:br>
              <a:rPr lang="en-US" dirty="0" smtClean="0"/>
            </a:br>
            <a:r>
              <a:rPr lang="en-US" dirty="0" smtClean="0"/>
              <a:t>PAROS</a:t>
            </a:r>
          </a:p>
          <a:p>
            <a:r>
              <a:rPr lang="en-US" dirty="0" smtClean="0"/>
              <a:t>NAXOS</a:t>
            </a:r>
            <a:br>
              <a:rPr lang="en-US" dirty="0" smtClean="0"/>
            </a:br>
            <a:r>
              <a:rPr lang="en-US" dirty="0" smtClean="0"/>
              <a:t>THERA</a:t>
            </a:r>
            <a:endParaRPr lang="en-US" dirty="0"/>
          </a:p>
        </p:txBody>
      </p:sp>
      <p:pic>
        <p:nvPicPr>
          <p:cNvPr id="19" name="Picture 18" descr="cycladly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1822976" cy="2743200"/>
          </a:xfrm>
          <a:prstGeom prst="rect">
            <a:avLst/>
          </a:prstGeom>
        </p:spPr>
      </p:pic>
      <p:pic>
        <p:nvPicPr>
          <p:cNvPr id="4098" name="Picture 2" descr="http://www.metmuseum.org/toah/images/h2/h2_68.14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228600"/>
            <a:ext cx="1128889" cy="2743200"/>
          </a:xfrm>
          <a:prstGeom prst="rect">
            <a:avLst/>
          </a:prstGeom>
          <a:noFill/>
        </p:spPr>
      </p:pic>
      <p:pic>
        <p:nvPicPr>
          <p:cNvPr id="4100" name="Picture 4" descr="http://z.about.com/d/pottery/1/0/d/4/-/-/cycladic.jpg"/>
          <p:cNvPicPr>
            <a:picLocks noChangeAspect="1" noChangeArrowheads="1"/>
          </p:cNvPicPr>
          <p:nvPr/>
        </p:nvPicPr>
        <p:blipFill>
          <a:blip r:embed="rId7"/>
          <a:srcRect l="16667" r="16667"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</p:spPr>
      </p:pic>
      <p:pic>
        <p:nvPicPr>
          <p:cNvPr id="4102" name="Picture 6" descr="http://www.ou.edu/finearts/art/ahi4913/aegeanslides/1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4114799"/>
            <a:ext cx="2295525" cy="2743201"/>
          </a:xfrm>
          <a:prstGeom prst="rect">
            <a:avLst/>
          </a:prstGeom>
          <a:noFill/>
        </p:spPr>
      </p:pic>
      <p:pic>
        <p:nvPicPr>
          <p:cNvPr id="4104" name="Picture 8" descr="http://www.ou.edu/finearts/art/ahi4913/aegeanslides/166-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4225" y="4114799"/>
            <a:ext cx="2009775" cy="2743201"/>
          </a:xfrm>
          <a:prstGeom prst="rect">
            <a:avLst/>
          </a:prstGeom>
          <a:noFill/>
        </p:spPr>
      </p:pic>
      <p:pic>
        <p:nvPicPr>
          <p:cNvPr id="4106" name="Picture 10" descr="http://www.ou.edu/finearts/art/ahi4913/aegeanslides/16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371600"/>
            <a:ext cx="2495550" cy="27432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90800" y="35814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KERNOS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6488668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“FRYING PAN”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Minoan </a:t>
            </a:r>
            <a:br>
              <a:rPr lang="en-US" dirty="0" smtClean="0"/>
            </a:br>
            <a:r>
              <a:rPr lang="en-US" dirty="0" smtClean="0"/>
              <a:t>(2000-1100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51054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400800" y="5257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KNOSSOS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8800" y="5257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faculty.maxwell.syr.edu/gaddis/HST210/Sept23/knossos-palace-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37894" cy="2743200"/>
          </a:xfrm>
          <a:prstGeom prst="rect">
            <a:avLst/>
          </a:prstGeom>
          <a:noFill/>
        </p:spPr>
      </p:pic>
      <p:pic>
        <p:nvPicPr>
          <p:cNvPr id="18436" name="Picture 4" descr="http://dismanibus156.files.wordpress.com/2008/12/8800px-knossos_b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4639662" cy="2743200"/>
          </a:xfrm>
          <a:prstGeom prst="rect">
            <a:avLst/>
          </a:prstGeom>
          <a:noFill/>
        </p:spPr>
      </p:pic>
      <p:pic>
        <p:nvPicPr>
          <p:cNvPr id="18438" name="Picture 6" descr="http://nickgilmartin.files.wordpress.com/2009/06/knosso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2685327" cy="1828800"/>
          </a:xfrm>
          <a:prstGeom prst="rect">
            <a:avLst/>
          </a:prstGeom>
          <a:noFill/>
        </p:spPr>
      </p:pic>
      <p:pic>
        <p:nvPicPr>
          <p:cNvPr id="18440" name="Picture 8" descr="http://www.sights-and-culture.com/Crete/Knossos-megaron-queen-2517.jpg"/>
          <p:cNvPicPr>
            <a:picLocks noChangeAspect="1" noChangeArrowheads="1"/>
          </p:cNvPicPr>
          <p:nvPr/>
        </p:nvPicPr>
        <p:blipFill>
          <a:blip r:embed="rId7"/>
          <a:srcRect l="5000"/>
          <a:stretch>
            <a:fillRect/>
          </a:stretch>
        </p:blipFill>
        <p:spPr bwMode="auto">
          <a:xfrm>
            <a:off x="6248400" y="0"/>
            <a:ext cx="2895600" cy="2286000"/>
          </a:xfrm>
          <a:prstGeom prst="rect">
            <a:avLst/>
          </a:prstGeom>
          <a:noFill/>
        </p:spPr>
      </p:pic>
      <p:pic>
        <p:nvPicPr>
          <p:cNvPr id="18442" name="Picture 10" descr="http://image20.webshots.com/21/1/48/87/194614887rRKeoS_f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7474" y="2209800"/>
            <a:ext cx="3046526" cy="2286000"/>
          </a:xfrm>
          <a:prstGeom prst="rect">
            <a:avLst/>
          </a:prstGeom>
          <a:noFill/>
        </p:spPr>
      </p:pic>
      <p:pic>
        <p:nvPicPr>
          <p:cNvPr id="18444" name="Picture 12" descr="http://picard.montclair.edu/~landwebj/402/MinoanSnakeGodd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362200"/>
            <a:ext cx="1107185" cy="1828800"/>
          </a:xfrm>
          <a:prstGeom prst="rect">
            <a:avLst/>
          </a:prstGeom>
          <a:noFill/>
        </p:spPr>
      </p:pic>
      <p:pic>
        <p:nvPicPr>
          <p:cNvPr id="18446" name="Picture 14" descr="http://nautarch.tamu.edu/pottery/Bronze%20Age/LHIIA%20Marine%20style%20piriform%20j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3115" y="4800600"/>
            <a:ext cx="1380885" cy="2057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KNOSSOS</a:t>
            </a:r>
            <a:endParaRPr lang="en-US" dirty="0"/>
          </a:p>
        </p:txBody>
      </p:sp>
      <p:pic>
        <p:nvPicPr>
          <p:cNvPr id="19458" name="Picture 2" descr="http://www.dilos.com/dilosimages/image/crete/knossos_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447800"/>
            <a:ext cx="7134225" cy="492442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faculty.maxwell.syr.edu/gaddis/HST210/Sept23/knossos-palace-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4518420" cy="4525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Minoan </a:t>
            </a:r>
            <a:br>
              <a:rPr lang="en-US" dirty="0" smtClean="0"/>
            </a:br>
            <a:r>
              <a:rPr lang="en-US" dirty="0" smtClean="0"/>
              <a:t>(2000-1100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51054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400800" y="5257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6388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KNOSSOS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38800" y="5257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faculty.maxwell.syr.edu/gaddis/HST210/Sept23/knossos-palace-a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37894" cy="2743200"/>
          </a:xfrm>
          <a:prstGeom prst="rect">
            <a:avLst/>
          </a:prstGeom>
          <a:noFill/>
        </p:spPr>
      </p:pic>
      <p:pic>
        <p:nvPicPr>
          <p:cNvPr id="18436" name="Picture 4" descr="http://dismanibus156.files.wordpress.com/2008/12/8800px-knossos_b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4639662" cy="2743200"/>
          </a:xfrm>
          <a:prstGeom prst="rect">
            <a:avLst/>
          </a:prstGeom>
          <a:noFill/>
        </p:spPr>
      </p:pic>
      <p:pic>
        <p:nvPicPr>
          <p:cNvPr id="18438" name="Picture 6" descr="http://nickgilmartin.files.wordpress.com/2009/06/knosso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2685327" cy="1828800"/>
          </a:xfrm>
          <a:prstGeom prst="rect">
            <a:avLst/>
          </a:prstGeom>
          <a:noFill/>
        </p:spPr>
      </p:pic>
      <p:pic>
        <p:nvPicPr>
          <p:cNvPr id="18440" name="Picture 8" descr="http://www.sights-and-culture.com/Crete/Knossos-megaron-queen-2517.jpg"/>
          <p:cNvPicPr>
            <a:picLocks noChangeAspect="1" noChangeArrowheads="1"/>
          </p:cNvPicPr>
          <p:nvPr/>
        </p:nvPicPr>
        <p:blipFill>
          <a:blip r:embed="rId7"/>
          <a:srcRect l="5000"/>
          <a:stretch>
            <a:fillRect/>
          </a:stretch>
        </p:blipFill>
        <p:spPr bwMode="auto">
          <a:xfrm>
            <a:off x="6248400" y="0"/>
            <a:ext cx="2895600" cy="2286000"/>
          </a:xfrm>
          <a:prstGeom prst="rect">
            <a:avLst/>
          </a:prstGeom>
          <a:noFill/>
        </p:spPr>
      </p:pic>
      <p:pic>
        <p:nvPicPr>
          <p:cNvPr id="18442" name="Picture 10" descr="http://image20.webshots.com/21/1/48/87/194614887rRKeoS_f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7474" y="2209800"/>
            <a:ext cx="3046526" cy="2286000"/>
          </a:xfrm>
          <a:prstGeom prst="rect">
            <a:avLst/>
          </a:prstGeom>
          <a:noFill/>
        </p:spPr>
      </p:pic>
      <p:pic>
        <p:nvPicPr>
          <p:cNvPr id="18444" name="Picture 12" descr="http://picard.montclair.edu/~landwebj/402/MinoanSnakeGodd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362200"/>
            <a:ext cx="1107185" cy="1828800"/>
          </a:xfrm>
          <a:prstGeom prst="rect">
            <a:avLst/>
          </a:prstGeom>
          <a:noFill/>
        </p:spPr>
      </p:pic>
      <p:pic>
        <p:nvPicPr>
          <p:cNvPr id="18446" name="Picture 14" descr="http://nautarch.tamu.edu/pottery/Bronze%20Age/LHIIA%20Marine%20style%20piriform%20j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3115" y="4800600"/>
            <a:ext cx="1380885" cy="2057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Thera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(eruption: c.1500 B.C.)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16764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657600" y="47244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572000" y="44958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http://www.historyforkids.org/learn/greeks/art/painting/pictures/thera.jpg"/>
          <p:cNvSpPr>
            <a:spLocks noChangeAspect="1" noChangeArrowheads="1"/>
          </p:cNvSpPr>
          <p:nvPr/>
        </p:nvSpPr>
        <p:spPr bwMode="auto">
          <a:xfrm>
            <a:off x="63500" y="-136525"/>
            <a:ext cx="10325100" cy="7105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://www.historyforkids.org/learn/greeks/art/painting/pictures/thera.jpg"/>
          <p:cNvSpPr>
            <a:spLocks noChangeAspect="1" noChangeArrowheads="1"/>
          </p:cNvSpPr>
          <p:nvPr/>
        </p:nvSpPr>
        <p:spPr bwMode="auto">
          <a:xfrm>
            <a:off x="63500" y="-136525"/>
            <a:ext cx="10325100" cy="7105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lostartsofthemind.com/uploaded_images/thera-boxing-kids-777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3398520" cy="2286000"/>
          </a:xfrm>
          <a:prstGeom prst="rect">
            <a:avLst/>
          </a:prstGeom>
          <a:noFill/>
        </p:spPr>
      </p:pic>
      <p:pic>
        <p:nvPicPr>
          <p:cNvPr id="20488" name="Picture 8" descr="http://www.minoanatlantis.com/pix/Minoan_Thera_Fresco_Akroti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3386667" cy="2286000"/>
          </a:xfrm>
          <a:prstGeom prst="rect">
            <a:avLst/>
          </a:prstGeom>
          <a:noFill/>
        </p:spPr>
      </p:pic>
      <p:pic>
        <p:nvPicPr>
          <p:cNvPr id="20492" name="Picture 12" descr="http://nautarch.tamu.edu/pottery/Bronze%20Age/LHI%20Minyan%20ware%20cup%20from%20Th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2441" y="1524000"/>
            <a:ext cx="2851559" cy="2286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24600" y="3429000"/>
            <a:ext cx="96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MINYAN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94" name="Picture 14" descr="http://www.immersionlearning.org/photos/albums/userpics/10002/Thera_satellite_labeled_NASA_et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89749" cy="2057400"/>
          </a:xfrm>
          <a:prstGeom prst="rect">
            <a:avLst/>
          </a:prstGeom>
          <a:noFill/>
        </p:spPr>
      </p:pic>
      <p:pic>
        <p:nvPicPr>
          <p:cNvPr id="20496" name="Picture 16" descr="http://www.greek-thesaurus.gr/images/p2/thera_monke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1096" y="4572000"/>
            <a:ext cx="2712904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Mycenaean </a:t>
            </a:r>
            <a:br>
              <a:rPr lang="en-US" dirty="0" smtClean="0"/>
            </a:br>
            <a:r>
              <a:rPr lang="en-US" dirty="0" smtClean="0"/>
              <a:t>(1300-1100 B.C.)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18288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91000" y="373380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MYCENAE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5307459" y="3918466"/>
            <a:ext cx="483741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2286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MYCENAE</a:t>
            </a:r>
            <a:br>
              <a:rPr lang="en-US" dirty="0" smtClean="0"/>
            </a:br>
            <a:r>
              <a:rPr lang="en-US" dirty="0" smtClean="0"/>
              <a:t>PYLOS</a:t>
            </a:r>
            <a:br>
              <a:rPr lang="en-US" dirty="0" smtClean="0"/>
            </a:br>
            <a:r>
              <a:rPr lang="en-US" dirty="0" smtClean="0"/>
              <a:t>TIRYNS</a:t>
            </a:r>
            <a:endParaRPr lang="en-US" dirty="0"/>
          </a:p>
        </p:txBody>
      </p:sp>
      <p:pic>
        <p:nvPicPr>
          <p:cNvPr id="24578" name="Picture 2" descr="http://bp0.blogger.com/_gGn8CX4rS48/R1DCryTrO0I/AAAAAAAACh4/lXI4rOugSXQ/s1600-R/Mycenaean+funeral+mas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280920" cy="2286000"/>
          </a:xfrm>
          <a:prstGeom prst="rect">
            <a:avLst/>
          </a:prstGeom>
          <a:noFill/>
        </p:spPr>
      </p:pic>
      <p:pic>
        <p:nvPicPr>
          <p:cNvPr id="24580" name="Picture 4" descr="http://www.archaeo-pro.com.au/Photographs/Mycenaean_swor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029200"/>
            <a:ext cx="2813167" cy="1828800"/>
          </a:xfrm>
          <a:prstGeom prst="rect">
            <a:avLst/>
          </a:prstGeom>
          <a:noFill/>
        </p:spPr>
      </p:pic>
      <p:pic>
        <p:nvPicPr>
          <p:cNvPr id="24582" name="Picture 6" descr="http://www.beazley.ox.ac.uk/CGPrograms/Site/Image/MycenaeAerial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28800"/>
            <a:ext cx="2985247" cy="2743200"/>
          </a:xfrm>
          <a:prstGeom prst="rect">
            <a:avLst/>
          </a:prstGeom>
          <a:noFill/>
        </p:spPr>
      </p:pic>
      <p:pic>
        <p:nvPicPr>
          <p:cNvPr id="24" name="Content Placeholder 6" descr="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029200"/>
            <a:ext cx="2808515" cy="1828800"/>
          </a:xfrm>
          <a:prstGeom prst="rect">
            <a:avLst/>
          </a:prstGeom>
        </p:spPr>
      </p:pic>
      <p:pic>
        <p:nvPicPr>
          <p:cNvPr id="24584" name="Picture 8" descr="https://questgreekmythology.wikispaces.com/file/view/hb_74.51.9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25283" cy="1828800"/>
          </a:xfrm>
          <a:prstGeom prst="rect">
            <a:avLst/>
          </a:prstGeom>
          <a:noFill/>
        </p:spPr>
      </p:pic>
      <p:pic>
        <p:nvPicPr>
          <p:cNvPr id="24586" name="Picture 10" descr="http://www.lexiline.com/lexiline/phdisk5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3200400"/>
            <a:ext cx="1828800" cy="1828800"/>
          </a:xfrm>
          <a:prstGeom prst="rect">
            <a:avLst/>
          </a:prstGeom>
          <a:noFill/>
        </p:spPr>
      </p:pic>
      <p:pic>
        <p:nvPicPr>
          <p:cNvPr id="24588" name="Picture 12" descr="http://www.personal.kent.edu/~khame/Myc.LinearB.02.w.jpg"/>
          <p:cNvPicPr>
            <a:picLocks noChangeAspect="1" noChangeArrowheads="1"/>
          </p:cNvPicPr>
          <p:nvPr/>
        </p:nvPicPr>
        <p:blipFill>
          <a:blip r:embed="rId11"/>
          <a:srcRect r="53955"/>
          <a:stretch>
            <a:fillRect/>
          </a:stretch>
        </p:blipFill>
        <p:spPr bwMode="auto">
          <a:xfrm>
            <a:off x="7953022" y="5029200"/>
            <a:ext cx="1190978" cy="1828800"/>
          </a:xfrm>
          <a:prstGeom prst="rect">
            <a:avLst/>
          </a:prstGeom>
          <a:noFill/>
        </p:spPr>
      </p:pic>
      <p:pic>
        <p:nvPicPr>
          <p:cNvPr id="24590" name="Picture 14" descr="http://iws.ccccd.edu/Andrade/WorldLitI2332/Myc/vapheiocups2.gif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336186" y="457200"/>
            <a:ext cx="1807814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146</Words>
  <Application>Microsoft Office PowerPoint</Application>
  <PresentationFormat>On-screen Show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Overview of the Geography of Greece </vt:lpstr>
      <vt:lpstr>GREEK CIVILIZATION:  GENERAL CHRONOLOGY</vt:lpstr>
      <vt:lpstr>Bronze Age (2800-1100 B.C.)</vt:lpstr>
      <vt:lpstr>Cyclades (3000-2000 B.C.)</vt:lpstr>
      <vt:lpstr>Minoan  (2000-1100 B.C.)</vt:lpstr>
      <vt:lpstr>KNOSSOS</vt:lpstr>
      <vt:lpstr>Minoan  (2000-1100 B.C.)</vt:lpstr>
      <vt:lpstr>Thera (eruption: c.1500 B.C.)</vt:lpstr>
      <vt:lpstr>Mycenaean  (1300-1100 B.C.)</vt:lpstr>
      <vt:lpstr>Mycenae</vt:lpstr>
      <vt:lpstr>Mycenaean  (1300-1100 B.C.)</vt:lpstr>
      <vt:lpstr>Troy (1184 B.C.)</vt:lpstr>
      <vt:lpstr>Dark Age (1100-700 B.C.)</vt:lpstr>
      <vt:lpstr>Archaic Period (700-500 B.C.) Age of Colonization</vt:lpstr>
      <vt:lpstr>Classical Age  (500-300 B.C.)</vt:lpstr>
      <vt:lpstr>Hellenistic Age  (300-31 B.C.)</vt:lpstr>
      <vt:lpstr>Roman Period (31 B.C.- A.D. 565)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Geography of Greece </dc:title>
  <dc:creator>Owner</dc:creator>
  <cp:lastModifiedBy>Owner</cp:lastModifiedBy>
  <cp:revision>7</cp:revision>
  <dcterms:created xsi:type="dcterms:W3CDTF">2009-08-30T17:41:07Z</dcterms:created>
  <dcterms:modified xsi:type="dcterms:W3CDTF">2009-09-02T18:54:04Z</dcterms:modified>
</cp:coreProperties>
</file>